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https://www.gov.uk/design-principles#sixth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You could call them ninjas, too.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Perceivable: can you read it, hear it, touch it, or experience it?</a:t>
            </a:r>
          </a:p>
          <a:p>
            <a:pPr lvl="0">
              <a:spcBef>
                <a:spcPts val="0"/>
              </a:spcBef>
              <a:buClr>
                <a:schemeClr val="dk1"/>
              </a:buClr>
              <a:buSzPct val="100000"/>
              <a:buFont typeface="Arial"/>
              <a:buNone/>
            </a:pPr>
            <a:r>
              <a:rPr lang="en">
                <a:solidFill>
                  <a:schemeClr val="dk1"/>
                </a:solidFill>
              </a:rPr>
              <a:t>Operable: can you interact with it, with a mouse, touchpad, keyboard, voice command? Can you override time limits? Recover from errors (confirmation screens, error warnings.</a:t>
            </a:r>
          </a:p>
          <a:p>
            <a:pPr lvl="0">
              <a:spcBef>
                <a:spcPts val="0"/>
              </a:spcBef>
              <a:buClr>
                <a:schemeClr val="dk1"/>
              </a:buClr>
              <a:buSzPct val="100000"/>
              <a:buFont typeface="Arial"/>
              <a:buNone/>
            </a:pPr>
            <a:r>
              <a:rPr lang="en">
                <a:solidFill>
                  <a:schemeClr val="dk1"/>
                </a:solidFill>
              </a:rPr>
              <a:t>Understandable: is the language identified? Do the words in navigation make sense?</a:t>
            </a:r>
          </a:p>
          <a:p>
            <a:pPr lvl="0">
              <a:spcBef>
                <a:spcPts val="0"/>
              </a:spcBef>
              <a:buClr>
                <a:schemeClr val="dk1"/>
              </a:buClr>
              <a:buSzPct val="100000"/>
              <a:buFont typeface="Arial"/>
              <a:buNone/>
            </a:pPr>
            <a:r>
              <a:rPr lang="en">
                <a:solidFill>
                  <a:schemeClr val="dk1"/>
                </a:solidFill>
              </a:rPr>
              <a:t>Robust: Use valid code, follow standards, decide how far back to make compatible.</a:t>
            </a:r>
          </a:p>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Seriously, valid html is 90% of accessibility.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Keyboard traps: like getting to a checkout page and not being able to continue.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Keyboard traps: like getting to a checkout page and not being able to continue.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Keyboard traps: like getting to a checkout page and not being able to continue.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From mdc.mo.gov.</a:t>
            </a:r>
          </a:p>
          <a:p>
            <a:pPr lvl="0">
              <a:spcBef>
                <a:spcPts val="0"/>
              </a:spcBef>
              <a:buNone/>
            </a:pPr>
            <a:r>
              <a:t/>
            </a:r>
            <a:endParaRPr/>
          </a:p>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Ideology: A philosophy, a cause.</a:t>
            </a:r>
          </a:p>
          <a:p>
            <a:pPr lvl="0">
              <a:spcBef>
                <a:spcPts val="0"/>
              </a:spcBef>
              <a:buNone/>
            </a:pPr>
            <a:r>
              <a:rPr lang="en"/>
              <a:t>Guerrilla: an activist. Someone who is willing to take a stand for what he or she believes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Just do simple tests. </a:t>
            </a:r>
          </a:p>
          <a:p>
            <a:pPr lvl="0">
              <a:spcBef>
                <a:spcPts val="0"/>
              </a:spcBef>
              <a:buNone/>
            </a:pPr>
            <a:r>
              <a:rPr lang="en"/>
              <a:t>Test for HTML validation. </a:t>
            </a:r>
          </a:p>
          <a:p>
            <a:pPr lvl="0">
              <a:spcBef>
                <a:spcPts val="0"/>
              </a:spcBef>
              <a:buNone/>
            </a:pPr>
            <a:r>
              <a:rPr lang="en"/>
              <a:t>Use WAVE. </a:t>
            </a:r>
          </a:p>
          <a:p>
            <a:pPr lvl="0">
              <a:spcBef>
                <a:spcPts val="0"/>
              </a:spcBef>
              <a:buNone/>
            </a:pPr>
            <a:r>
              <a:rPr lang="en"/>
              <a:t>Tangaru.com checks contrast and offers suggestions.</a:t>
            </a:r>
          </a:p>
          <a:p>
            <a:pPr lvl="0">
              <a:spcBef>
                <a:spcPts val="0"/>
              </a:spcBef>
              <a:buNone/>
            </a:pPr>
            <a:r>
              <a:rPr lang="en"/>
              <a:t>Navigate by keyboard.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Limit their options. Paragraphs module may be useful.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You can control headings while limiting editor options.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This came out of a need to get our content contributors on board with how to provide structured content.</a:t>
            </a:r>
          </a:p>
          <a:p>
            <a:pPr lvl="0">
              <a:spcBef>
                <a:spcPts val="0"/>
              </a:spcBef>
              <a:buNone/>
            </a:pPr>
            <a:r>
              <a:t/>
            </a:r>
            <a:endParaRPr/>
          </a:p>
          <a:p>
            <a:pPr lvl="0">
              <a:spcBef>
                <a:spcPts val="0"/>
              </a:spcBef>
              <a:buNone/>
            </a:pPr>
            <a:r>
              <a:rPr lang="en"/>
              <a:t>MDC site was pretty accessible before Drupal. Our contractors didn’t quite get it, and checks for accessibility were lost in the race to get online. </a:t>
            </a:r>
          </a:p>
          <a:p>
            <a:pPr lvl="0">
              <a:spcBef>
                <a:spcPts val="0"/>
              </a:spcBef>
              <a:buNone/>
            </a:pPr>
            <a:r>
              <a:t/>
            </a:r>
            <a:endParaRPr/>
          </a:p>
          <a:p>
            <a:pPr lvl="0">
              <a:spcBef>
                <a:spcPts val="0"/>
              </a:spcBef>
              <a:buNone/>
            </a:pPr>
            <a:r>
              <a:rPr lang="en"/>
              <a:t>Always had a problem with our PDFs. Designers didn’t know how to make InDesign accessible.</a:t>
            </a:r>
          </a:p>
          <a:p>
            <a:pPr lvl="0">
              <a:spcBef>
                <a:spcPts val="0"/>
              </a:spcBef>
              <a:buNone/>
            </a:pPr>
            <a:r>
              <a:t/>
            </a:r>
            <a:endParaRPr/>
          </a:p>
          <a:p>
            <a:pPr lvl="0">
              <a:spcBef>
                <a:spcPts val="0"/>
              </a:spcBef>
              <a:buNone/>
            </a:pPr>
            <a:r>
              <a:rPr lang="en"/>
              <a:t>Power Up! Conference.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rPr lang="en"/>
              <a:t>Was a gamer and early adopter on social media</a:t>
            </a:r>
          </a:p>
          <a:p>
            <a:pPr lvl="0">
              <a:spcBef>
                <a:spcPts val="0"/>
              </a:spcBef>
              <a:buNone/>
            </a:pPr>
            <a:r>
              <a:t/>
            </a:r>
            <a:endParaRPr/>
          </a:p>
          <a:p>
            <a:pPr lvl="0">
              <a:spcBef>
                <a:spcPts val="0"/>
              </a:spcBef>
              <a:buNone/>
            </a:pPr>
            <a:r>
              <a:rPr lang="en"/>
              <a:t>Lost her vision in college.</a:t>
            </a:r>
          </a:p>
          <a:p>
            <a:pPr lvl="0">
              <a:spcBef>
                <a:spcPts val="0"/>
              </a:spcBef>
              <a:buNone/>
            </a:pPr>
            <a:r>
              <a:t/>
            </a:r>
            <a:endParaRPr/>
          </a:p>
          <a:p>
            <a:pPr lvl="0">
              <a:spcBef>
                <a:spcPts val="0"/>
              </a:spcBef>
              <a:buNone/>
            </a:pPr>
            <a:r>
              <a:rPr lang="en"/>
              <a:t>Finished her undergrad and masters at University of Missouri.</a:t>
            </a:r>
          </a:p>
          <a:p>
            <a:pPr lvl="0">
              <a:spcBef>
                <a:spcPts val="0"/>
              </a:spcBef>
              <a:buNone/>
            </a:pPr>
            <a:r>
              <a:t/>
            </a:r>
            <a:endParaRPr/>
          </a:p>
          <a:p>
            <a:pPr lvl="0">
              <a:spcBef>
                <a:spcPts val="0"/>
              </a:spcBef>
              <a:buNone/>
            </a:pPr>
            <a:r>
              <a:rPr lang="en"/>
              <a:t>Is currently working for a public interest group.</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Initially targeted content contributors and print designers. </a:t>
            </a:r>
          </a:p>
          <a:p>
            <a:pPr lvl="0">
              <a:spcBef>
                <a:spcPts val="0"/>
              </a:spcBef>
              <a:buNone/>
            </a:pPr>
            <a:r>
              <a:t/>
            </a:r>
            <a:endParaRPr/>
          </a:p>
          <a:p>
            <a:pPr lvl="0">
              <a:spcBef>
                <a:spcPts val="0"/>
              </a:spcBef>
              <a:buNone/>
            </a:pPr>
            <a:r>
              <a:rPr lang="en"/>
              <a:t>We could tell them to adopt a new workflow, but it made more sense to show them why.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Uses a computer with screen reader and iPhone with VoiceOver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4 tips: Use draft mode, headings, styles, and save as tagged pdfs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1996: before IE was bundled with Windows</a:t>
            </a:r>
          </a:p>
          <a:p>
            <a:pPr lvl="0">
              <a:spcBef>
                <a:spcPts val="0"/>
              </a:spcBef>
              <a:buNone/>
            </a:pPr>
            <a:r>
              <a:rPr lang="en"/>
              <a:t>Why do I embrace standards? Because I lack creative imagination.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Show of hands.</a:t>
            </a:r>
          </a:p>
          <a:p>
            <a:pPr lvl="0">
              <a:spcBef>
                <a:spcPts val="0"/>
              </a:spcBef>
              <a:buNone/>
            </a:pPr>
            <a:r>
              <a:rPr lang="en"/>
              <a:t>Who’s heard of Section 508 or WCAG?</a:t>
            </a:r>
          </a:p>
          <a:p>
            <a:pPr lvl="0">
              <a:spcBef>
                <a:spcPts val="0"/>
              </a:spcBef>
              <a:buNone/>
            </a:pPr>
            <a:r>
              <a:rPr lang="en"/>
              <a:t>Who thinks accessibility is something that you only have to worry about if you are in government?</a:t>
            </a:r>
          </a:p>
          <a:p>
            <a:pPr lvl="0">
              <a:spcBef>
                <a:spcPts val="0"/>
              </a:spcBef>
              <a:buNone/>
            </a:pPr>
            <a:r>
              <a:rPr lang="en"/>
              <a:t>Who thinks it’s someone else’s job (like Drupal security)?</a:t>
            </a:r>
          </a:p>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Could just be temporary, could be permanent. </a:t>
            </a:r>
            <a:br>
              <a:rPr lang="en"/>
            </a:br>
            <a:r>
              <a:rPr lang="en"/>
              <a:t>Could be physical, could be perceptual.</a:t>
            </a:r>
            <a:br>
              <a:rPr lang="en"/>
            </a:b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Disabled: visual, hearing, ambulatory, or cognitive disability.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All heard at NOLA Drupalcon 2016</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We’re gonna concentrate on the last three.</a:t>
            </a:r>
          </a:p>
          <a:p>
            <a:pPr lvl="0">
              <a:spcBef>
                <a:spcPts val="0"/>
              </a:spcBef>
              <a:buNone/>
            </a:pPr>
            <a:r>
              <a:rPr lang="en"/>
              <a:t>Display: Skip nav, nested headings, no naked div tags</a:t>
            </a:r>
            <a:br>
              <a:rPr lang="en"/>
            </a:br>
            <a:r>
              <a:rPr lang="en"/>
              <a:t>Content: Keep the content contributors from messing things up.</a:t>
            </a:r>
            <a:br>
              <a:rPr lang="en"/>
            </a:b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If you adopt standards-based HTML output, this gets much, much easier.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3" name="Shape 13"/>
          <p:cNvSpPr txBox="1"/>
          <p:nvPr>
            <p:ph idx="1" type="subTitle"/>
          </p:nvPr>
        </p:nvSpPr>
        <p:spPr>
          <a:xfrm>
            <a:off x="266500" y="3155400"/>
            <a:ext cx="8520600" cy="792600"/>
          </a:xfrm>
          <a:prstGeom prst="rect">
            <a:avLst/>
          </a:prstGeom>
        </p:spPr>
        <p:txBody>
          <a:bodyPr anchorCtr="0" anchor="t" bIns="91425" lIns="91425" rIns="91425" tIns="91425"/>
          <a:lstStyle>
            <a:lvl1pPr lvl="0">
              <a:lnSpc>
                <a:spcPct val="100000"/>
              </a:lnSpc>
              <a:spcBef>
                <a:spcPts val="0"/>
              </a:spcBef>
              <a:spcAft>
                <a:spcPts val="0"/>
              </a:spcAft>
              <a:buSzPct val="100000"/>
              <a:buChar char="●"/>
              <a:defRPr sz="2800">
                <a:solidFill>
                  <a:srgbClr val="F3F3F3"/>
                </a:solidFill>
              </a:defRPr>
            </a:lvl1pPr>
            <a:lvl2pPr lvl="1" algn="ctr">
              <a:lnSpc>
                <a:spcPct val="100000"/>
              </a:lnSpc>
              <a:spcBef>
                <a:spcPts val="0"/>
              </a:spcBef>
              <a:spcAft>
                <a:spcPts val="0"/>
              </a:spcAft>
              <a:buSzPct val="100000"/>
              <a:buChar char="○"/>
              <a:defRPr sz="2800"/>
            </a:lvl2pPr>
            <a:lvl3pPr lvl="2" algn="ctr">
              <a:lnSpc>
                <a:spcPct val="100000"/>
              </a:lnSpc>
              <a:spcBef>
                <a:spcPts val="0"/>
              </a:spcBef>
              <a:spcAft>
                <a:spcPts val="0"/>
              </a:spcAft>
              <a:buSzPct val="100000"/>
              <a:buChar char="■"/>
              <a:defRPr sz="2800"/>
            </a:lvl3pPr>
            <a:lvl4pPr lvl="3" algn="ctr">
              <a:lnSpc>
                <a:spcPct val="100000"/>
              </a:lnSpc>
              <a:spcBef>
                <a:spcPts val="0"/>
              </a:spcBef>
              <a:spcAft>
                <a:spcPts val="0"/>
              </a:spcAft>
              <a:buSzPct val="100000"/>
              <a:buChar char="●"/>
              <a:defRPr sz="2800"/>
            </a:lvl4pPr>
            <a:lvl5pPr lvl="4" algn="ctr">
              <a:lnSpc>
                <a:spcPct val="100000"/>
              </a:lnSpc>
              <a:spcBef>
                <a:spcPts val="0"/>
              </a:spcBef>
              <a:spcAft>
                <a:spcPts val="0"/>
              </a:spcAft>
              <a:buSzPct val="100000"/>
              <a:buChar char="○"/>
              <a:defRPr sz="2800"/>
            </a:lvl5pPr>
            <a:lvl6pPr lvl="5" algn="ctr">
              <a:lnSpc>
                <a:spcPct val="100000"/>
              </a:lnSpc>
              <a:spcBef>
                <a:spcPts val="0"/>
              </a:spcBef>
              <a:spcAft>
                <a:spcPts val="0"/>
              </a:spcAft>
              <a:buSzPct val="100000"/>
              <a:buChar char="■"/>
              <a:defRPr sz="2800"/>
            </a:lvl6pPr>
            <a:lvl7pPr lvl="6" algn="ctr">
              <a:lnSpc>
                <a:spcPct val="100000"/>
              </a:lnSpc>
              <a:spcBef>
                <a:spcPts val="0"/>
              </a:spcBef>
              <a:spcAft>
                <a:spcPts val="0"/>
              </a:spcAft>
              <a:buSzPct val="100000"/>
              <a:buChar char="●"/>
              <a:defRPr sz="2800"/>
            </a:lvl7pPr>
            <a:lvl8pPr lvl="7" algn="ctr">
              <a:lnSpc>
                <a:spcPct val="100000"/>
              </a:lnSpc>
              <a:spcBef>
                <a:spcPts val="0"/>
              </a:spcBef>
              <a:spcAft>
                <a:spcPts val="0"/>
              </a:spcAft>
              <a:buSzPct val="100000"/>
              <a:buChar char="○"/>
              <a:defRPr sz="2800"/>
            </a:lvl8pPr>
            <a:lvl9pPr lvl="8" algn="ctr">
              <a:lnSpc>
                <a:spcPct val="100000"/>
              </a:lnSpc>
              <a:spcBef>
                <a:spcPts val="0"/>
              </a:spcBef>
              <a:spcAft>
                <a:spcPts val="0"/>
              </a:spcAft>
              <a:buSzPct val="100000"/>
              <a:buChar char="■"/>
              <a:defRPr sz="2800"/>
            </a:lvl9pPr>
          </a:lstStyle>
          <a:p/>
        </p:txBody>
      </p:sp>
      <p:sp>
        <p:nvSpPr>
          <p:cNvPr id="14" name="Shape 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8" name="Shape 48"/>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7" name="Shape 1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2" name="Shape 22"/>
        <p:cNvGrpSpPr/>
        <p:nvPr/>
      </p:nvGrpSpPr>
      <p:grpSpPr>
        <a:xfrm>
          <a:off x="0" y="0"/>
          <a:ext cx="0" cy="0"/>
          <a:chOff x="0" y="0"/>
          <a:chExt cx="0" cy="0"/>
        </a:xfrm>
      </p:grpSpPr>
      <p:sp>
        <p:nvSpPr>
          <p:cNvPr id="23" name="Shape 23"/>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0" name="Shape 30"/>
        <p:cNvGrpSpPr/>
        <p:nvPr/>
      </p:nvGrpSpPr>
      <p:grpSpPr>
        <a:xfrm>
          <a:off x="0" y="0"/>
          <a:ext cx="0" cy="0"/>
          <a:chOff x="0" y="0"/>
          <a:chExt cx="0" cy="0"/>
        </a:xfrm>
      </p:grpSpPr>
      <p:sp>
        <p:nvSpPr>
          <p:cNvPr id="31" name="Shape 31"/>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2" name="Shape 32"/>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4" name="Shape 34"/>
        <p:cNvGrpSpPr/>
        <p:nvPr/>
      </p:nvGrpSpPr>
      <p:grpSpPr>
        <a:xfrm>
          <a:off x="0" y="0"/>
          <a:ext cx="0" cy="0"/>
          <a:chOff x="0" y="0"/>
          <a:chExt cx="0" cy="0"/>
        </a:xfrm>
      </p:grpSpPr>
      <p:sp>
        <p:nvSpPr>
          <p:cNvPr id="35" name="Shape 35"/>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6" name="Shape 3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7" name="Shape 37"/>
        <p:cNvGrpSpPr/>
        <p:nvPr/>
      </p:nvGrpSpPr>
      <p:grpSpPr>
        <a:xfrm>
          <a:off x="0" y="0"/>
          <a:ext cx="0" cy="0"/>
          <a:chOff x="0" y="0"/>
          <a:chExt cx="0" cy="0"/>
        </a:xfrm>
      </p:grpSpPr>
      <p:sp>
        <p:nvSpPr>
          <p:cNvPr id="38" name="Shape 38"/>
          <p:cNvSpPr/>
          <p:nvPr/>
        </p:nvSpPr>
        <p:spPr>
          <a:xfrm>
            <a:off x="4572000" y="2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0" name="Shape 40"/>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00.png"/><Relationship Id="rId2" Type="http://schemas.openxmlformats.org/officeDocument/2006/relationships/image" Target="../media/image0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rPr>
              <a:t>‹#›</a:t>
            </a:fld>
          </a:p>
        </p:txBody>
      </p:sp>
      <p:pic>
        <p:nvPicPr>
          <p:cNvPr descr="govconlogo.png" id="9" name="Shape 9"/>
          <p:cNvPicPr preferRelativeResize="0"/>
          <p:nvPr/>
        </p:nvPicPr>
        <p:blipFill>
          <a:blip r:embed="rId1">
            <a:alphaModFix/>
          </a:blip>
          <a:stretch>
            <a:fillRect/>
          </a:stretch>
        </p:blipFill>
        <p:spPr>
          <a:xfrm>
            <a:off x="209550" y="4486275"/>
            <a:ext cx="476250" cy="476250"/>
          </a:xfrm>
          <a:prstGeom prst="rect">
            <a:avLst/>
          </a:prstGeom>
          <a:noFill/>
          <a:ln>
            <a:noFill/>
          </a:ln>
        </p:spPr>
      </p:pic>
      <p:pic>
        <p:nvPicPr>
          <p:cNvPr descr="MDC logoColor.png" id="10" name="Shape 10"/>
          <p:cNvPicPr preferRelativeResize="0"/>
          <p:nvPr/>
        </p:nvPicPr>
        <p:blipFill>
          <a:blip r:embed="rId2">
            <a:alphaModFix/>
          </a:blip>
          <a:stretch>
            <a:fillRect/>
          </a:stretch>
        </p:blipFill>
        <p:spPr>
          <a:xfrm>
            <a:off x="8382000" y="4486275"/>
            <a:ext cx="533400" cy="4762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04.jpg"/><Relationship Id="rId5" Type="http://schemas.openxmlformats.org/officeDocument/2006/relationships/image" Target="../media/image0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06.png"/><Relationship Id="rId4" Type="http://schemas.openxmlformats.org/officeDocument/2006/relationships/image" Target="../media/image0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0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0.jpg"/><Relationship Id="rId4" Type="http://schemas.openxmlformats.org/officeDocument/2006/relationships/image" Target="../media/image0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1.jpg"/><Relationship Id="rId4" Type="http://schemas.openxmlformats.org/officeDocument/2006/relationships/image" Target="../media/image13.jpg"/><Relationship Id="rId5"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www.afb.org/info/blindness-statistics/state-specific-statistical-information/missouri/235" TargetMode="External"/><Relationship Id="rId4" Type="http://schemas.openxmlformats.org/officeDocument/2006/relationships/hyperlink" Target="http://libguides.gallaudet.edu/content.php?pid=119476&amp;sid=1029190" TargetMode="External"/><Relationship Id="rId5" Type="http://schemas.openxmlformats.org/officeDocument/2006/relationships/hyperlink" Target="http://www.disabilitystatistics.org/StatusReports/2013-PDF/2013-StatusReport_MO.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5.jpg"/><Relationship Id="rId4" Type="http://schemas.openxmlformats.org/officeDocument/2006/relationships/image" Target="../media/image15.jpg"/><Relationship Id="rId5" Type="http://schemas.openxmlformats.org/officeDocument/2006/relationships/image" Target="../media/image0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ctrTitle"/>
          </p:nvPr>
        </p:nvSpPr>
        <p:spPr>
          <a:xfrm>
            <a:off x="311708" y="744575"/>
            <a:ext cx="8520600" cy="931800"/>
          </a:xfrm>
          <a:prstGeom prst="rect">
            <a:avLst/>
          </a:prstGeom>
        </p:spPr>
        <p:txBody>
          <a:bodyPr anchorCtr="0" anchor="b" bIns="91425" lIns="91425" rIns="91425" tIns="91425">
            <a:noAutofit/>
          </a:bodyPr>
          <a:lstStyle/>
          <a:p>
            <a:pPr lvl="0">
              <a:spcBef>
                <a:spcPts val="0"/>
              </a:spcBef>
              <a:buNone/>
            </a:pPr>
            <a:r>
              <a:rPr lang="en"/>
              <a:t>Guerrilla Accessibility</a:t>
            </a:r>
          </a:p>
        </p:txBody>
      </p:sp>
      <p:sp>
        <p:nvSpPr>
          <p:cNvPr id="57" name="Shape 57"/>
          <p:cNvSpPr txBox="1"/>
          <p:nvPr>
            <p:ph idx="1" type="subTitle"/>
          </p:nvPr>
        </p:nvSpPr>
        <p:spPr>
          <a:xfrm>
            <a:off x="266500" y="3155400"/>
            <a:ext cx="8520600" cy="792600"/>
          </a:xfrm>
          <a:prstGeom prst="rect">
            <a:avLst/>
          </a:prstGeom>
        </p:spPr>
        <p:txBody>
          <a:bodyPr anchorCtr="0" anchor="t" bIns="91425" lIns="91425" rIns="91425" tIns="91425">
            <a:noAutofit/>
          </a:bodyPr>
          <a:lstStyle/>
          <a:p>
            <a:pPr lvl="0">
              <a:spcBef>
                <a:spcPts val="0"/>
              </a:spcBef>
              <a:buNone/>
            </a:pPr>
            <a:r>
              <a:rPr lang="en">
                <a:solidFill>
                  <a:srgbClr val="FFFFFF"/>
                </a:solidFill>
              </a:rPr>
              <a:t>Kevin Lanahan</a:t>
            </a:r>
          </a:p>
          <a:p>
            <a:pPr lvl="0">
              <a:spcBef>
                <a:spcPts val="0"/>
              </a:spcBef>
              <a:buNone/>
            </a:pPr>
            <a:r>
              <a:rPr lang="en">
                <a:solidFill>
                  <a:srgbClr val="FFFFFF"/>
                </a:solidFill>
              </a:rPr>
              <a:t>MO Department of Conservation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This is for everyone</a:t>
            </a:r>
          </a:p>
        </p:txBody>
      </p:sp>
      <p:sp>
        <p:nvSpPr>
          <p:cNvPr id="116" name="Shape 11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rgbClr val="EFEFEF"/>
                </a:solidFill>
              </a:rPr>
              <a:t>Accessible design is good design. Everything we build should be as inclusive, legible and readable as possible. If we have to sacrifice elegance — so be it. We’re building for needs, not audiences. We’re designing for the whole country, not just the ones who are used to using the web. The people who most need our services are often the people who find them hardest to use. Let’s think about those people from the start.</a:t>
            </a:r>
          </a:p>
          <a:p>
            <a:pPr lvl="0">
              <a:spcBef>
                <a:spcPts val="0"/>
              </a:spcBef>
              <a:buNone/>
            </a:pPr>
            <a:r>
              <a:t/>
            </a:r>
            <a:endParaRPr>
              <a:solidFill>
                <a:srgbClr val="EFEFEF"/>
              </a:solidFill>
            </a:endParaRPr>
          </a:p>
          <a:p>
            <a:pPr lvl="0">
              <a:spcBef>
                <a:spcPts val="0"/>
              </a:spcBef>
              <a:buNone/>
            </a:pPr>
            <a:r>
              <a:rPr lang="en">
                <a:solidFill>
                  <a:srgbClr val="EFEFEF"/>
                </a:solidFill>
              </a:rPr>
              <a:t>https://www.gov.uk/design-principles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2150850"/>
            <a:ext cx="8520600" cy="841800"/>
          </a:xfrm>
          <a:prstGeom prst="rect">
            <a:avLst/>
          </a:prstGeom>
        </p:spPr>
        <p:txBody>
          <a:bodyPr anchorCtr="0" anchor="ctr" bIns="91425" lIns="91425" rIns="91425" tIns="91425">
            <a:noAutofit/>
          </a:bodyPr>
          <a:lstStyle/>
          <a:p>
            <a:pPr lvl="0">
              <a:spcBef>
                <a:spcPts val="0"/>
              </a:spcBef>
              <a:buNone/>
            </a:pPr>
            <a:r>
              <a:rPr lang="en"/>
              <a:t>But changing hearts and minds is hard.... </a:t>
            </a:r>
            <a:br>
              <a:rPr lang="en"/>
            </a:b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Guerrillas</a:t>
            </a:r>
          </a:p>
        </p:txBody>
      </p:sp>
      <p:sp>
        <p:nvSpPr>
          <p:cNvPr id="127" name="Shape 12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rgbClr val="F3F3F3"/>
                </a:solidFill>
              </a:rPr>
              <a:t>guer·ril·la</a:t>
            </a:r>
            <a:br>
              <a:rPr lang="en">
                <a:solidFill>
                  <a:srgbClr val="F3F3F3"/>
                </a:solidFill>
              </a:rPr>
            </a:br>
            <a:r>
              <a:rPr lang="en">
                <a:solidFill>
                  <a:srgbClr val="F3F3F3"/>
                </a:solidFill>
              </a:rPr>
              <a:t>ɡəˈrilə/</a:t>
            </a:r>
            <a:br>
              <a:rPr lang="en">
                <a:solidFill>
                  <a:srgbClr val="F3F3F3"/>
                </a:solidFill>
              </a:rPr>
            </a:br>
            <a:r>
              <a:rPr lang="en">
                <a:solidFill>
                  <a:srgbClr val="F3F3F3"/>
                </a:solidFill>
              </a:rPr>
              <a:t>Noun: a member of a small independent group taking part in irregular fighting, typically against larger regular forces.</a:t>
            </a:r>
          </a:p>
          <a:p>
            <a:pPr lvl="0" rtl="0">
              <a:spcBef>
                <a:spcPts val="0"/>
              </a:spcBef>
              <a:buNone/>
            </a:pPr>
            <a:r>
              <a:rPr lang="en">
                <a:solidFill>
                  <a:srgbClr val="F3F3F3"/>
                </a:solidFill>
              </a:rPr>
              <a:t>Adjective: referring to actions or activities performed in an impromptu way, often without authorization.</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idx="1" type="body"/>
          </p:nvPr>
        </p:nvSpPr>
        <p:spPr>
          <a:xfrm>
            <a:off x="279100" y="1087275"/>
            <a:ext cx="8520600" cy="3416400"/>
          </a:xfrm>
          <a:prstGeom prst="rect">
            <a:avLst/>
          </a:prstGeom>
        </p:spPr>
        <p:txBody>
          <a:bodyPr anchorCtr="0" anchor="t" bIns="91425" lIns="91425" rIns="91425" tIns="91425">
            <a:noAutofit/>
          </a:bodyPr>
          <a:lstStyle/>
          <a:p>
            <a:pPr lvl="0">
              <a:spcBef>
                <a:spcPts val="0"/>
              </a:spcBef>
              <a:buNone/>
            </a:pPr>
            <a:r>
              <a:rPr lang="en">
                <a:solidFill>
                  <a:srgbClr val="F3F3F3"/>
                </a:solidFill>
              </a:rPr>
              <a:t>The usual reasons:</a:t>
            </a:r>
          </a:p>
          <a:p>
            <a:pPr indent="-228600" lvl="0" marL="457200">
              <a:spcBef>
                <a:spcPts val="0"/>
              </a:spcBef>
              <a:buClr>
                <a:srgbClr val="F3F3F3"/>
              </a:buClr>
            </a:pPr>
            <a:r>
              <a:rPr lang="en">
                <a:solidFill>
                  <a:srgbClr val="F3F3F3"/>
                </a:solidFill>
              </a:rPr>
              <a:t>It’s the right thing to do.</a:t>
            </a:r>
          </a:p>
          <a:p>
            <a:pPr indent="-228600" lvl="0" marL="457200">
              <a:spcBef>
                <a:spcPts val="0"/>
              </a:spcBef>
              <a:buClr>
                <a:srgbClr val="F3F3F3"/>
              </a:buClr>
            </a:pPr>
            <a:r>
              <a:rPr lang="en">
                <a:solidFill>
                  <a:srgbClr val="F3F3F3"/>
                </a:solidFill>
              </a:rPr>
              <a:t>It increases SEO.</a:t>
            </a:r>
          </a:p>
          <a:p>
            <a:pPr indent="-228600" lvl="0" marL="457200" rtl="0">
              <a:spcBef>
                <a:spcPts val="0"/>
              </a:spcBef>
              <a:buClr>
                <a:srgbClr val="F3F3F3"/>
              </a:buClr>
            </a:pPr>
            <a:r>
              <a:rPr lang="en">
                <a:solidFill>
                  <a:srgbClr val="F3F3F3"/>
                </a:solidFill>
              </a:rPr>
              <a:t>It’s the law (if you contract with the state or feds).</a:t>
            </a:r>
          </a:p>
          <a:p>
            <a:pPr indent="-228600" lvl="0" marL="457200" rtl="0">
              <a:spcBef>
                <a:spcPts val="0"/>
              </a:spcBef>
              <a:buClr>
                <a:srgbClr val="F3F3F3"/>
              </a:buClr>
            </a:pPr>
            <a:r>
              <a:rPr lang="en">
                <a:solidFill>
                  <a:srgbClr val="F3F3F3"/>
                </a:solidFill>
              </a:rPr>
              <a:t>Use WCAG 2.0; That’s what 508 will turn into. </a:t>
            </a:r>
          </a:p>
          <a:p>
            <a:pPr lvl="0">
              <a:spcBef>
                <a:spcPts val="0"/>
              </a:spcBef>
              <a:buNone/>
            </a:pPr>
            <a:r>
              <a:rPr lang="en">
                <a:solidFill>
                  <a:srgbClr val="F3F3F3"/>
                </a:solidFill>
              </a:rPr>
              <a:t>508: Section 508 of the Rehabilitation Act of 1973</a:t>
            </a:r>
          </a:p>
          <a:p>
            <a:pPr lvl="0" rtl="0">
              <a:spcBef>
                <a:spcPts val="0"/>
              </a:spcBef>
              <a:buNone/>
            </a:pPr>
            <a:r>
              <a:rPr lang="en">
                <a:solidFill>
                  <a:srgbClr val="F3F3F3"/>
                </a:solidFill>
              </a:rPr>
              <a:t>WCAG: Web Content Accessibility Guidelines</a:t>
            </a:r>
          </a:p>
        </p:txBody>
      </p:sp>
      <p:sp>
        <p:nvSpPr>
          <p:cNvPr id="133" name="Shape 13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508 and WCAG 2.0 AA</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rgbClr val="000000"/>
              </a:buClr>
              <a:buSzPct val="39285"/>
              <a:buFont typeface="Arial"/>
              <a:buNone/>
            </a:pPr>
            <a:r>
              <a:rPr lang="en"/>
              <a:t>POUR</a:t>
            </a:r>
          </a:p>
        </p:txBody>
      </p:sp>
      <p:sp>
        <p:nvSpPr>
          <p:cNvPr id="139" name="Shape 139"/>
          <p:cNvSpPr txBox="1"/>
          <p:nvPr>
            <p:ph idx="1" type="body"/>
          </p:nvPr>
        </p:nvSpPr>
        <p:spPr>
          <a:xfrm>
            <a:off x="311700" y="1304875"/>
            <a:ext cx="8520600" cy="2319300"/>
          </a:xfrm>
          <a:prstGeom prst="rect">
            <a:avLst/>
          </a:prstGeom>
        </p:spPr>
        <p:txBody>
          <a:bodyPr anchorCtr="0" anchor="t" bIns="91425" lIns="91425" rIns="91425" tIns="91425">
            <a:noAutofit/>
          </a:bodyPr>
          <a:lstStyle/>
          <a:p>
            <a:pPr indent="-228600" lvl="0" marL="457200">
              <a:spcBef>
                <a:spcPts val="0"/>
              </a:spcBef>
              <a:buClr>
                <a:srgbClr val="F3F3F3"/>
              </a:buClr>
            </a:pPr>
            <a:r>
              <a:rPr lang="en">
                <a:solidFill>
                  <a:srgbClr val="F3F3F3"/>
                </a:solidFill>
              </a:rPr>
              <a:t>Perceivable</a:t>
            </a:r>
          </a:p>
          <a:p>
            <a:pPr indent="-228600" lvl="0" marL="457200">
              <a:spcBef>
                <a:spcPts val="0"/>
              </a:spcBef>
              <a:buClr>
                <a:srgbClr val="F3F3F3"/>
              </a:buClr>
            </a:pPr>
            <a:r>
              <a:rPr lang="en">
                <a:solidFill>
                  <a:srgbClr val="F3F3F3"/>
                </a:solidFill>
              </a:rPr>
              <a:t>Operable</a:t>
            </a:r>
          </a:p>
          <a:p>
            <a:pPr indent="-228600" lvl="0" marL="457200">
              <a:spcBef>
                <a:spcPts val="0"/>
              </a:spcBef>
              <a:buClr>
                <a:srgbClr val="F3F3F3"/>
              </a:buClr>
            </a:pPr>
            <a:r>
              <a:rPr lang="en">
                <a:solidFill>
                  <a:srgbClr val="F3F3F3"/>
                </a:solidFill>
              </a:rPr>
              <a:t>Understandable</a:t>
            </a:r>
          </a:p>
          <a:p>
            <a:pPr indent="-228600" lvl="0" marL="457200">
              <a:spcBef>
                <a:spcPts val="0"/>
              </a:spcBef>
              <a:buClr>
                <a:srgbClr val="F3F3F3"/>
              </a:buClr>
            </a:pPr>
            <a:r>
              <a:rPr lang="en">
                <a:solidFill>
                  <a:srgbClr val="F3F3F3"/>
                </a:solidFill>
              </a:rPr>
              <a:t>Robust</a:t>
            </a:r>
          </a:p>
          <a:p>
            <a:pPr lv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Perceivable</a:t>
            </a:r>
          </a:p>
        </p:txBody>
      </p:sp>
      <p:sp>
        <p:nvSpPr>
          <p:cNvPr id="145" name="Shape 145"/>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a:spcBef>
                <a:spcPts val="0"/>
              </a:spcBef>
              <a:buClr>
                <a:srgbClr val="F3F3F3"/>
              </a:buClr>
            </a:pPr>
            <a:r>
              <a:rPr lang="en">
                <a:solidFill>
                  <a:srgbClr val="F3F3F3"/>
                </a:solidFill>
              </a:rPr>
              <a:t>Alt-text for all images</a:t>
            </a:r>
          </a:p>
          <a:p>
            <a:pPr indent="-228600" lvl="0" marL="457200">
              <a:spcBef>
                <a:spcPts val="0"/>
              </a:spcBef>
              <a:buClr>
                <a:srgbClr val="F3F3F3"/>
              </a:buClr>
            </a:pPr>
            <a:r>
              <a:rPr lang="en">
                <a:solidFill>
                  <a:srgbClr val="F3F3F3"/>
                </a:solidFill>
              </a:rPr>
              <a:t>Form elements labeled</a:t>
            </a:r>
          </a:p>
          <a:p>
            <a:pPr indent="-228600" lvl="0" marL="457200" rtl="0">
              <a:spcBef>
                <a:spcPts val="0"/>
              </a:spcBef>
              <a:buClr>
                <a:srgbClr val="F3F3F3"/>
              </a:buClr>
            </a:pPr>
            <a:r>
              <a:rPr lang="en">
                <a:solidFill>
                  <a:srgbClr val="F3F3F3"/>
                </a:solidFill>
              </a:rPr>
              <a:t>Semantic markup (no naked div tags)</a:t>
            </a:r>
          </a:p>
          <a:p>
            <a:pPr indent="-228600" lvl="0" marL="457200" rtl="0">
              <a:spcBef>
                <a:spcPts val="0"/>
              </a:spcBef>
              <a:buClr>
                <a:srgbClr val="F3F3F3"/>
              </a:buClr>
            </a:pPr>
            <a:r>
              <a:rPr lang="en">
                <a:solidFill>
                  <a:srgbClr val="F3F3F3"/>
                </a:solidFill>
              </a:rPr>
              <a:t>Tables are for data</a:t>
            </a:r>
          </a:p>
          <a:p>
            <a:pPr indent="-228600" lvl="0" marL="457200" rtl="0">
              <a:spcBef>
                <a:spcPts val="0"/>
              </a:spcBef>
              <a:buClr>
                <a:srgbClr val="F3F3F3"/>
              </a:buClr>
            </a:pPr>
            <a:r>
              <a:rPr lang="en">
                <a:solidFill>
                  <a:srgbClr val="F3F3F3"/>
                </a:solidFill>
              </a:rPr>
              <a:t>4.5:1 color contrast</a:t>
            </a:r>
          </a:p>
          <a:p>
            <a:pPr indent="-228600" lvl="0" marL="457200" rtl="0">
              <a:spcBef>
                <a:spcPts val="0"/>
              </a:spcBef>
              <a:buClr>
                <a:srgbClr val="F3F3F3"/>
              </a:buClr>
            </a:pPr>
            <a:r>
              <a:rPr lang="en">
                <a:solidFill>
                  <a:srgbClr val="F3F3F3"/>
                </a:solidFill>
              </a:rPr>
              <a:t>No pictures of text</a:t>
            </a:r>
          </a:p>
          <a:p>
            <a:pPr indent="-228600" lvl="0" marL="457200" rtl="0">
              <a:spcBef>
                <a:spcPts val="0"/>
              </a:spcBef>
              <a:buClr>
                <a:srgbClr val="F3F3F3"/>
              </a:buClr>
            </a:pPr>
            <a:r>
              <a:rPr lang="en">
                <a:solidFill>
                  <a:srgbClr val="F3F3F3"/>
                </a:solidFill>
              </a:rPr>
              <a:t>Close-captions for video</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Operable</a:t>
            </a:r>
          </a:p>
        </p:txBody>
      </p:sp>
      <p:sp>
        <p:nvSpPr>
          <p:cNvPr id="151" name="Shape 15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rgbClr val="EFEFEF"/>
              </a:buClr>
            </a:pPr>
            <a:r>
              <a:rPr lang="en">
                <a:solidFill>
                  <a:srgbClr val="EFEFEF"/>
                </a:solidFill>
              </a:rPr>
              <a:t>Navigate by keyboard</a:t>
            </a:r>
          </a:p>
          <a:p>
            <a:pPr indent="-228600" lvl="0" marL="457200" rtl="0">
              <a:spcBef>
                <a:spcPts val="0"/>
              </a:spcBef>
              <a:buClr>
                <a:srgbClr val="EFEFEF"/>
              </a:buClr>
            </a:pPr>
            <a:r>
              <a:rPr lang="en">
                <a:solidFill>
                  <a:srgbClr val="EFEFEF"/>
                </a:solidFill>
              </a:rPr>
              <a:t>No keyboard traps</a:t>
            </a:r>
          </a:p>
          <a:p>
            <a:pPr indent="-228600" lvl="0" marL="457200" rtl="0">
              <a:spcBef>
                <a:spcPts val="0"/>
              </a:spcBef>
              <a:buClr>
                <a:srgbClr val="EFEFEF"/>
              </a:buClr>
            </a:pPr>
            <a:r>
              <a:rPr lang="en">
                <a:solidFill>
                  <a:srgbClr val="EFEFEF"/>
                </a:solidFill>
              </a:rPr>
              <a:t>No content flashes more than 3 times/second</a:t>
            </a:r>
          </a:p>
          <a:p>
            <a:pPr indent="-228600" lvl="0" marL="457200" rtl="0">
              <a:spcBef>
                <a:spcPts val="0"/>
              </a:spcBef>
              <a:buClr>
                <a:srgbClr val="EFEFEF"/>
              </a:buClr>
            </a:pPr>
            <a:r>
              <a:rPr lang="en">
                <a:solidFill>
                  <a:srgbClr val="EFEFEF"/>
                </a:solidFill>
              </a:rPr>
              <a:t>Skip Nav link</a:t>
            </a:r>
          </a:p>
          <a:p>
            <a:pPr indent="-228600" lvl="0" marL="457200" rtl="0">
              <a:spcBef>
                <a:spcPts val="0"/>
              </a:spcBef>
              <a:buClr>
                <a:srgbClr val="EFEFEF"/>
              </a:buClr>
            </a:pPr>
            <a:r>
              <a:rPr lang="en">
                <a:solidFill>
                  <a:srgbClr val="EFEFEF"/>
                </a:solidFill>
              </a:rPr>
              <a:t>Contextual links</a:t>
            </a:r>
          </a:p>
          <a:p>
            <a:pPr indent="-228600" lvl="0" marL="457200">
              <a:spcBef>
                <a:spcPts val="0"/>
              </a:spcBef>
              <a:buClr>
                <a:srgbClr val="EFEFEF"/>
              </a:buClr>
            </a:pPr>
            <a:r>
              <a:rPr lang="en">
                <a:solidFill>
                  <a:srgbClr val="EFEFEF"/>
                </a:solidFill>
              </a:rPr>
              <a:t>Meaningful headings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Understandable</a:t>
            </a:r>
          </a:p>
        </p:txBody>
      </p:sp>
      <p:sp>
        <p:nvSpPr>
          <p:cNvPr id="157" name="Shape 15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rgbClr val="EFEFEF"/>
              </a:buClr>
            </a:pPr>
            <a:r>
              <a:rPr lang="en">
                <a:solidFill>
                  <a:srgbClr val="EFEFEF"/>
                </a:solidFill>
              </a:rPr>
              <a:t>Identify page language &lt;html lang="en"&gt;</a:t>
            </a:r>
          </a:p>
          <a:p>
            <a:pPr indent="-228600" lvl="0" marL="457200" rtl="0">
              <a:spcBef>
                <a:spcPts val="0"/>
              </a:spcBef>
              <a:buClr>
                <a:srgbClr val="EFEFEF"/>
              </a:buClr>
            </a:pPr>
            <a:r>
              <a:rPr lang="en">
                <a:solidFill>
                  <a:srgbClr val="EFEFEF"/>
                </a:solidFill>
              </a:rPr>
              <a:t>Reading level</a:t>
            </a:r>
          </a:p>
          <a:p>
            <a:pPr indent="-228600" lvl="0" marL="457200" rtl="0">
              <a:spcBef>
                <a:spcPts val="0"/>
              </a:spcBef>
              <a:buClr>
                <a:srgbClr val="EFEFEF"/>
              </a:buClr>
            </a:pPr>
            <a:r>
              <a:rPr lang="en">
                <a:solidFill>
                  <a:srgbClr val="EFEFEF"/>
                </a:solidFill>
              </a:rPr>
              <a:t>Predictable behavior</a:t>
            </a:r>
          </a:p>
          <a:p>
            <a:pPr indent="-228600" lvl="0" marL="457200" rtl="0">
              <a:spcBef>
                <a:spcPts val="0"/>
              </a:spcBef>
              <a:buClr>
                <a:srgbClr val="EFEFEF"/>
              </a:buClr>
            </a:pPr>
            <a:r>
              <a:rPr lang="en">
                <a:solidFill>
                  <a:srgbClr val="EFEFEF"/>
                </a:solidFill>
              </a:rPr>
              <a:t>Error identification (intuitive form validation)</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Robust</a:t>
            </a:r>
          </a:p>
        </p:txBody>
      </p:sp>
      <p:sp>
        <p:nvSpPr>
          <p:cNvPr id="163" name="Shape 16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rgbClr val="EFEFEF"/>
              </a:buClr>
            </a:pPr>
            <a:r>
              <a:rPr lang="en">
                <a:solidFill>
                  <a:srgbClr val="EFEFEF"/>
                </a:solidFill>
              </a:rPr>
              <a:t>Valid code</a:t>
            </a:r>
          </a:p>
          <a:p>
            <a:pPr indent="-228600" lvl="0" marL="457200" rtl="0">
              <a:spcBef>
                <a:spcPts val="0"/>
              </a:spcBef>
              <a:buClr>
                <a:srgbClr val="EFEFEF"/>
              </a:buClr>
            </a:pPr>
            <a:r>
              <a:rPr lang="en">
                <a:solidFill>
                  <a:srgbClr val="EFEFEF"/>
                </a:solidFill>
              </a:rPr>
              <a:t>Future-proof </a:t>
            </a:r>
          </a:p>
          <a:p>
            <a:pPr lvl="0" rtl="0">
              <a:spcBef>
                <a:spcPts val="0"/>
              </a:spcBef>
              <a:buNone/>
            </a:pPr>
            <a:r>
              <a:t/>
            </a:r>
            <a:endParaRPr>
              <a:solidFill>
                <a:srgbClr val="EFEFE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279450"/>
            <a:ext cx="8520600" cy="572700"/>
          </a:xfrm>
          <a:prstGeom prst="rect">
            <a:avLst/>
          </a:prstGeom>
        </p:spPr>
        <p:txBody>
          <a:bodyPr anchorCtr="0" anchor="t" bIns="91425" lIns="91425" rIns="91425" tIns="91425">
            <a:noAutofit/>
          </a:bodyPr>
          <a:lstStyle/>
          <a:p>
            <a:pPr lvl="0">
              <a:spcBef>
                <a:spcPts val="0"/>
              </a:spcBef>
              <a:buNone/>
            </a:pPr>
            <a:r>
              <a:rPr lang="en"/>
              <a:t>Wave results</a:t>
            </a:r>
          </a:p>
        </p:txBody>
      </p:sp>
      <p:sp>
        <p:nvSpPr>
          <p:cNvPr id="169" name="Shape 16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 </a:t>
            </a:r>
          </a:p>
        </p:txBody>
      </p:sp>
      <p:pic>
        <p:nvPicPr>
          <p:cNvPr descr="wave2.png" id="170" name="Shape 170"/>
          <p:cNvPicPr preferRelativeResize="0"/>
          <p:nvPr/>
        </p:nvPicPr>
        <p:blipFill rotWithShape="1">
          <a:blip r:embed="rId3">
            <a:alphaModFix/>
          </a:blip>
          <a:srcRect b="27161" l="0" r="10249" t="0"/>
          <a:stretch/>
        </p:blipFill>
        <p:spPr>
          <a:xfrm>
            <a:off x="1076187" y="926237"/>
            <a:ext cx="6991624" cy="37463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600"/>
              <a:t>Guerrilla Accessibility</a:t>
            </a:r>
          </a:p>
        </p:txBody>
      </p:sp>
      <p:sp>
        <p:nvSpPr>
          <p:cNvPr id="63" name="Shape 6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rgbClr val="FFFFFF"/>
                </a:solidFill>
              </a:rPr>
              <a:t>You need two things: </a:t>
            </a:r>
          </a:p>
          <a:p>
            <a:pPr indent="-228600" lvl="0" marL="457200">
              <a:spcBef>
                <a:spcPts val="0"/>
              </a:spcBef>
              <a:buClr>
                <a:srgbClr val="FFFFFF"/>
              </a:buClr>
            </a:pPr>
            <a:r>
              <a:rPr lang="en">
                <a:solidFill>
                  <a:srgbClr val="FFFFFF"/>
                </a:solidFill>
              </a:rPr>
              <a:t>An ideology</a:t>
            </a:r>
          </a:p>
          <a:p>
            <a:pPr indent="-228600" lvl="0" marL="457200">
              <a:spcBef>
                <a:spcPts val="0"/>
              </a:spcBef>
              <a:buClr>
                <a:srgbClr val="FFFFFF"/>
              </a:buClr>
            </a:pPr>
            <a:r>
              <a:rPr lang="en">
                <a:solidFill>
                  <a:srgbClr val="FFFFFF"/>
                </a:solidFill>
              </a:rPr>
              <a:t>Guerrillas</a:t>
            </a:r>
          </a:p>
        </p:txBody>
      </p:sp>
      <p:pic>
        <p:nvPicPr>
          <p:cNvPr descr="marx.jpg" id="64" name="Shape 64"/>
          <p:cNvPicPr preferRelativeResize="0"/>
          <p:nvPr/>
        </p:nvPicPr>
        <p:blipFill rotWithShape="1">
          <a:blip r:embed="rId3">
            <a:alphaModFix/>
          </a:blip>
          <a:srcRect b="0" l="0" r="0" t="21789"/>
          <a:stretch/>
        </p:blipFill>
        <p:spPr>
          <a:xfrm>
            <a:off x="5325325" y="600224"/>
            <a:ext cx="1767523" cy="2084973"/>
          </a:xfrm>
          <a:prstGeom prst="rect">
            <a:avLst/>
          </a:prstGeom>
          <a:noFill/>
          <a:ln>
            <a:noFill/>
          </a:ln>
        </p:spPr>
      </p:pic>
      <p:pic>
        <p:nvPicPr>
          <p:cNvPr descr="guevara.jpg" id="65" name="Shape 65"/>
          <p:cNvPicPr preferRelativeResize="0"/>
          <p:nvPr/>
        </p:nvPicPr>
        <p:blipFill>
          <a:blip r:embed="rId4">
            <a:alphaModFix/>
          </a:blip>
          <a:stretch>
            <a:fillRect/>
          </a:stretch>
        </p:blipFill>
        <p:spPr>
          <a:xfrm>
            <a:off x="6311755" y="1664799"/>
            <a:ext cx="1879251" cy="2391774"/>
          </a:xfrm>
          <a:prstGeom prst="rect">
            <a:avLst/>
          </a:prstGeom>
          <a:noFill/>
          <a:ln>
            <a:noFill/>
          </a:ln>
        </p:spPr>
      </p:pic>
      <p:pic>
        <p:nvPicPr>
          <p:cNvPr descr="frenchresistance.jpg" id="66" name="Shape 66"/>
          <p:cNvPicPr preferRelativeResize="0"/>
          <p:nvPr/>
        </p:nvPicPr>
        <p:blipFill>
          <a:blip r:embed="rId5">
            <a:alphaModFix/>
          </a:blip>
          <a:stretch>
            <a:fillRect/>
          </a:stretch>
        </p:blipFill>
        <p:spPr>
          <a:xfrm>
            <a:off x="4407030" y="1948200"/>
            <a:ext cx="2037744" cy="2391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Design</a:t>
            </a:r>
          </a:p>
        </p:txBody>
      </p:sp>
      <p:sp>
        <p:nvSpPr>
          <p:cNvPr id="176" name="Shape 17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rgbClr val="F3F3F3"/>
              </a:buClr>
            </a:pPr>
            <a:r>
              <a:rPr lang="en">
                <a:solidFill>
                  <a:srgbClr val="F3F3F3"/>
                </a:solidFill>
              </a:rPr>
              <a:t>Mark up wireframes with appropriate tags.</a:t>
            </a:r>
          </a:p>
          <a:p>
            <a:pPr indent="-228600" lvl="0" marL="457200">
              <a:spcBef>
                <a:spcPts val="0"/>
              </a:spcBef>
              <a:buClr>
                <a:srgbClr val="F3F3F3"/>
              </a:buClr>
            </a:pPr>
            <a:r>
              <a:rPr lang="en">
                <a:solidFill>
                  <a:srgbClr val="F3F3F3"/>
                </a:solidFill>
              </a:rPr>
              <a:t>Check color contrast. </a:t>
            </a:r>
          </a:p>
          <a:p>
            <a:pPr indent="-228600" lvl="0" marL="457200">
              <a:spcBef>
                <a:spcPts val="0"/>
              </a:spcBef>
              <a:buClr>
                <a:srgbClr val="F3F3F3"/>
              </a:buClr>
            </a:pPr>
            <a:r>
              <a:rPr lang="en">
                <a:solidFill>
                  <a:srgbClr val="F3F3F3"/>
                </a:solidFill>
              </a:rPr>
              <a:t>Review the site in dev. Find problems early.</a:t>
            </a:r>
          </a:p>
          <a:p>
            <a:pPr indent="-228600" lvl="0" marL="457200">
              <a:spcBef>
                <a:spcPts val="0"/>
              </a:spcBef>
              <a:buClr>
                <a:srgbClr val="F3F3F3"/>
              </a:buClr>
            </a:pPr>
            <a:r>
              <a:rPr lang="en">
                <a:solidFill>
                  <a:srgbClr val="F3F3F3"/>
                </a:solidFill>
              </a:rPr>
              <a:t>Build accessibility reviews into the timeline. </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311700" y="453025"/>
            <a:ext cx="8520600" cy="572700"/>
          </a:xfrm>
          <a:prstGeom prst="rect">
            <a:avLst/>
          </a:prstGeom>
        </p:spPr>
        <p:txBody>
          <a:bodyPr anchorCtr="0" anchor="t" bIns="91425" lIns="91425" rIns="91425" tIns="91425">
            <a:noAutofit/>
          </a:bodyPr>
          <a:lstStyle/>
          <a:p>
            <a:pPr lvl="0">
              <a:spcBef>
                <a:spcPts val="0"/>
              </a:spcBef>
              <a:buNone/>
            </a:pPr>
            <a:r>
              <a:rPr lang="en"/>
              <a:t>Limit content contributor options</a:t>
            </a:r>
          </a:p>
        </p:txBody>
      </p:sp>
      <p:sp>
        <p:nvSpPr>
          <p:cNvPr id="182" name="Shape 182"/>
          <p:cNvSpPr txBox="1"/>
          <p:nvPr>
            <p:ph idx="1" type="body"/>
          </p:nvPr>
        </p:nvSpPr>
        <p:spPr>
          <a:xfrm>
            <a:off x="311700" y="1176475"/>
            <a:ext cx="8520600" cy="3416400"/>
          </a:xfrm>
          <a:prstGeom prst="rect">
            <a:avLst/>
          </a:prstGeom>
        </p:spPr>
        <p:txBody>
          <a:bodyPr anchorCtr="0" anchor="t" bIns="91425" lIns="91425" rIns="91425" tIns="91425">
            <a:noAutofit/>
          </a:bodyPr>
          <a:lstStyle/>
          <a:p>
            <a:pPr lvl="0">
              <a:spcBef>
                <a:spcPts val="0"/>
              </a:spcBef>
              <a:buNone/>
            </a:pPr>
            <a:r>
              <a:rPr lang="en">
                <a:solidFill>
                  <a:srgbClr val="F3F3F3"/>
                </a:solidFill>
              </a:rPr>
              <a:t>Titles become H1. </a:t>
            </a:r>
          </a:p>
          <a:p>
            <a:pPr lvl="0">
              <a:spcBef>
                <a:spcPts val="0"/>
              </a:spcBef>
              <a:buNone/>
            </a:pPr>
            <a:r>
              <a:rPr lang="en">
                <a:solidFill>
                  <a:srgbClr val="F3F3F3"/>
                </a:solidFill>
              </a:rPr>
              <a:t>Edit CKEditor to restrict options.</a:t>
            </a:r>
          </a:p>
          <a:p>
            <a:pPr lvl="0">
              <a:spcBef>
                <a:spcPts val="0"/>
              </a:spcBef>
              <a:buNone/>
            </a:pPr>
            <a:r>
              <a:t/>
            </a:r>
            <a:endParaRPr/>
          </a:p>
        </p:txBody>
      </p:sp>
      <p:pic>
        <p:nvPicPr>
          <p:cNvPr descr="ckesmall.png" id="183" name="Shape 183"/>
          <p:cNvPicPr preferRelativeResize="0"/>
          <p:nvPr/>
        </p:nvPicPr>
        <p:blipFill>
          <a:blip r:embed="rId3">
            <a:alphaModFix/>
          </a:blip>
          <a:stretch>
            <a:fillRect/>
          </a:stretch>
        </p:blipFill>
        <p:spPr>
          <a:xfrm>
            <a:off x="5210837" y="1296587"/>
            <a:ext cx="3009900" cy="390525"/>
          </a:xfrm>
          <a:prstGeom prst="rect">
            <a:avLst/>
          </a:prstGeom>
          <a:noFill/>
          <a:ln>
            <a:noFill/>
          </a:ln>
        </p:spPr>
      </p:pic>
      <p:pic>
        <p:nvPicPr>
          <p:cNvPr descr="ckebig.png" id="184" name="Shape 184"/>
          <p:cNvPicPr preferRelativeResize="0"/>
          <p:nvPr/>
        </p:nvPicPr>
        <p:blipFill>
          <a:blip r:embed="rId4">
            <a:alphaModFix/>
          </a:blip>
          <a:stretch>
            <a:fillRect/>
          </a:stretch>
        </p:blipFill>
        <p:spPr>
          <a:xfrm>
            <a:off x="4653625" y="2103025"/>
            <a:ext cx="4124325" cy="1657350"/>
          </a:xfrm>
          <a:prstGeom prst="rect">
            <a:avLst/>
          </a:prstGeom>
          <a:noFill/>
          <a:ln>
            <a:noFill/>
          </a:ln>
        </p:spPr>
      </p:pic>
      <p:sp>
        <p:nvSpPr>
          <p:cNvPr id="185" name="Shape 185"/>
          <p:cNvSpPr txBox="1"/>
          <p:nvPr/>
        </p:nvSpPr>
        <p:spPr>
          <a:xfrm>
            <a:off x="6247787" y="991900"/>
            <a:ext cx="936000" cy="537600"/>
          </a:xfrm>
          <a:prstGeom prst="rect">
            <a:avLst/>
          </a:prstGeom>
          <a:noFill/>
          <a:ln>
            <a:noFill/>
          </a:ln>
        </p:spPr>
        <p:txBody>
          <a:bodyPr anchorCtr="0" anchor="t" bIns="91425" lIns="91425" rIns="91425" tIns="91425">
            <a:noAutofit/>
          </a:bodyPr>
          <a:lstStyle/>
          <a:p>
            <a:pPr lvl="0">
              <a:spcBef>
                <a:spcPts val="0"/>
              </a:spcBef>
              <a:buNone/>
            </a:pPr>
            <a:r>
              <a:rPr lang="en">
                <a:solidFill>
                  <a:srgbClr val="F3F3F3"/>
                </a:solidFill>
              </a:rPr>
              <a:t>Do This</a:t>
            </a:r>
          </a:p>
        </p:txBody>
      </p:sp>
      <p:sp>
        <p:nvSpPr>
          <p:cNvPr id="186" name="Shape 186"/>
          <p:cNvSpPr txBox="1"/>
          <p:nvPr/>
        </p:nvSpPr>
        <p:spPr>
          <a:xfrm>
            <a:off x="6247787" y="1799825"/>
            <a:ext cx="936000" cy="537600"/>
          </a:xfrm>
          <a:prstGeom prst="rect">
            <a:avLst/>
          </a:prstGeom>
          <a:noFill/>
          <a:ln>
            <a:noFill/>
          </a:ln>
        </p:spPr>
        <p:txBody>
          <a:bodyPr anchorCtr="0" anchor="t" bIns="91425" lIns="91425" rIns="91425" tIns="91425">
            <a:noAutofit/>
          </a:bodyPr>
          <a:lstStyle/>
          <a:p>
            <a:pPr lvl="0">
              <a:spcBef>
                <a:spcPts val="0"/>
              </a:spcBef>
              <a:buNone/>
            </a:pPr>
            <a:r>
              <a:rPr lang="en">
                <a:solidFill>
                  <a:srgbClr val="F3F3F3"/>
                </a:solidFill>
              </a:rPr>
              <a:t>Not That</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Chunk Your Content</a:t>
            </a:r>
          </a:p>
        </p:txBody>
      </p:sp>
      <p:sp>
        <p:nvSpPr>
          <p:cNvPr id="192" name="Shape 19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rgbClr val="F3F3F3"/>
                </a:solidFill>
              </a:rPr>
              <a:t>Break content types up </a:t>
            </a:r>
            <a:br>
              <a:rPr lang="en">
                <a:solidFill>
                  <a:srgbClr val="F3F3F3"/>
                </a:solidFill>
              </a:rPr>
            </a:br>
            <a:r>
              <a:rPr lang="en">
                <a:solidFill>
                  <a:srgbClr val="F3F3F3"/>
                </a:solidFill>
              </a:rPr>
              <a:t>into small pieces.</a:t>
            </a:r>
          </a:p>
        </p:txBody>
      </p:sp>
      <p:pic>
        <p:nvPicPr>
          <p:cNvPr descr="contenttype.png" id="193" name="Shape 193"/>
          <p:cNvPicPr preferRelativeResize="0"/>
          <p:nvPr/>
        </p:nvPicPr>
        <p:blipFill>
          <a:blip r:embed="rId3">
            <a:alphaModFix/>
          </a:blip>
          <a:stretch>
            <a:fillRect/>
          </a:stretch>
        </p:blipFill>
        <p:spPr>
          <a:xfrm>
            <a:off x="2798981" y="1060725"/>
            <a:ext cx="2153193" cy="3416399"/>
          </a:xfrm>
          <a:prstGeom prst="rect">
            <a:avLst/>
          </a:prstGeom>
          <a:noFill/>
          <a:ln>
            <a:noFill/>
          </a:ln>
        </p:spPr>
      </p:pic>
      <p:pic>
        <p:nvPicPr>
          <p:cNvPr descr="fg.png" id="194" name="Shape 194"/>
          <p:cNvPicPr preferRelativeResize="0"/>
          <p:nvPr/>
        </p:nvPicPr>
        <p:blipFill>
          <a:blip r:embed="rId4">
            <a:alphaModFix/>
          </a:blip>
          <a:stretch>
            <a:fillRect/>
          </a:stretch>
        </p:blipFill>
        <p:spPr>
          <a:xfrm>
            <a:off x="5809925" y="486137"/>
            <a:ext cx="2857500" cy="3990975"/>
          </a:xfrm>
          <a:prstGeom prst="rect">
            <a:avLst/>
          </a:prstGeom>
          <a:noFill/>
          <a:ln cap="flat" cmpd="sng" w="9525">
            <a:solidFill>
              <a:srgbClr val="CC0000"/>
            </a:solidFill>
            <a:prstDash val="solid"/>
            <a:round/>
            <a:headEnd len="med" w="med" type="none"/>
            <a:tailEnd len="med" w="med" type="none"/>
          </a:ln>
        </p:spPr>
      </p:pic>
      <p:cxnSp>
        <p:nvCxnSpPr>
          <p:cNvPr id="195" name="Shape 195"/>
          <p:cNvCxnSpPr/>
          <p:nvPr/>
        </p:nvCxnSpPr>
        <p:spPr>
          <a:xfrm flipH="1" rot="10800000">
            <a:off x="3697175" y="677975"/>
            <a:ext cx="2359200" cy="759300"/>
          </a:xfrm>
          <a:prstGeom prst="straightConnector1">
            <a:avLst/>
          </a:prstGeom>
          <a:noFill/>
          <a:ln cap="flat" cmpd="sng" w="19050">
            <a:solidFill>
              <a:srgbClr val="FF0000"/>
            </a:solidFill>
            <a:prstDash val="solid"/>
            <a:round/>
            <a:headEnd len="lg" w="lg" type="none"/>
            <a:tailEnd len="lg" w="lg" type="triangle"/>
          </a:ln>
        </p:spPr>
      </p:cxnSp>
      <p:cxnSp>
        <p:nvCxnSpPr>
          <p:cNvPr id="196" name="Shape 196"/>
          <p:cNvCxnSpPr/>
          <p:nvPr/>
        </p:nvCxnSpPr>
        <p:spPr>
          <a:xfrm flipH="1" rot="10800000">
            <a:off x="3172875" y="1898275"/>
            <a:ext cx="2865600" cy="406800"/>
          </a:xfrm>
          <a:prstGeom prst="straightConnector1">
            <a:avLst/>
          </a:prstGeom>
          <a:noFill/>
          <a:ln cap="flat" cmpd="sng" w="19050">
            <a:solidFill>
              <a:srgbClr val="FF0000"/>
            </a:solidFill>
            <a:prstDash val="solid"/>
            <a:round/>
            <a:headEnd len="lg" w="lg" type="none"/>
            <a:tailEnd len="lg" w="lg" type="triangle"/>
          </a:ln>
        </p:spPr>
      </p:cxnSp>
      <p:cxnSp>
        <p:nvCxnSpPr>
          <p:cNvPr id="197" name="Shape 197"/>
          <p:cNvCxnSpPr/>
          <p:nvPr/>
        </p:nvCxnSpPr>
        <p:spPr>
          <a:xfrm>
            <a:off x="3190950" y="3154800"/>
            <a:ext cx="2919900" cy="967200"/>
          </a:xfrm>
          <a:prstGeom prst="straightConnector1">
            <a:avLst/>
          </a:prstGeom>
          <a:noFill/>
          <a:ln cap="flat" cmpd="sng" w="19050">
            <a:solidFill>
              <a:srgbClr val="FF0000"/>
            </a:solidFill>
            <a:prstDash val="solid"/>
            <a:round/>
            <a:headEnd len="lg" w="lg" type="none"/>
            <a:tailEnd len="lg" w="lg" type="triangle"/>
          </a:ln>
        </p:spPr>
      </p:cxnSp>
      <p:cxnSp>
        <p:nvCxnSpPr>
          <p:cNvPr id="198" name="Shape 198"/>
          <p:cNvCxnSpPr/>
          <p:nvPr/>
        </p:nvCxnSpPr>
        <p:spPr>
          <a:xfrm flipH="1" rot="10800000">
            <a:off x="3724300" y="3227150"/>
            <a:ext cx="2440800" cy="831600"/>
          </a:xfrm>
          <a:prstGeom prst="straightConnector1">
            <a:avLst/>
          </a:prstGeom>
          <a:noFill/>
          <a:ln cap="flat" cmpd="sng" w="19050">
            <a:solidFill>
              <a:srgbClr val="FF0000"/>
            </a:solidFill>
            <a:prstDash val="solid"/>
            <a:round/>
            <a:headEnd len="lg" w="lg" type="none"/>
            <a:tailEnd len="lg" w="lg"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Document and Train</a:t>
            </a:r>
          </a:p>
        </p:txBody>
      </p:sp>
      <p:sp>
        <p:nvSpPr>
          <p:cNvPr id="204" name="Shape 20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a:spcBef>
                <a:spcPts val="0"/>
              </a:spcBef>
              <a:buClr>
                <a:srgbClr val="F3F3F3"/>
              </a:buClr>
            </a:pPr>
            <a:r>
              <a:rPr lang="en">
                <a:solidFill>
                  <a:srgbClr val="F3F3F3"/>
                </a:solidFill>
              </a:rPr>
              <a:t>Document content entry</a:t>
            </a:r>
          </a:p>
          <a:p>
            <a:pPr indent="-228600" lvl="0" marL="457200">
              <a:spcBef>
                <a:spcPts val="0"/>
              </a:spcBef>
              <a:buClr>
                <a:srgbClr val="F3F3F3"/>
              </a:buClr>
            </a:pPr>
            <a:r>
              <a:rPr lang="en">
                <a:solidFill>
                  <a:srgbClr val="F3F3F3"/>
                </a:solidFill>
              </a:rPr>
              <a:t>Document coding standards </a:t>
            </a:r>
          </a:p>
          <a:p>
            <a:pPr indent="-228600" lvl="0" marL="457200">
              <a:spcBef>
                <a:spcPts val="0"/>
              </a:spcBef>
              <a:buClr>
                <a:srgbClr val="F3F3F3"/>
              </a:buClr>
            </a:pPr>
            <a:r>
              <a:rPr lang="en">
                <a:solidFill>
                  <a:srgbClr val="F3F3F3"/>
                </a:solidFill>
              </a:rPr>
              <a:t>Train the devs/users</a:t>
            </a:r>
          </a:p>
          <a:p>
            <a:pPr indent="-228600" lvl="0" marL="457200">
              <a:spcBef>
                <a:spcPts val="0"/>
              </a:spcBef>
              <a:buClr>
                <a:srgbClr val="F3F3F3"/>
              </a:buClr>
            </a:pPr>
            <a:r>
              <a:rPr lang="en">
                <a:solidFill>
                  <a:srgbClr val="F3F3F3"/>
                </a:solidFill>
              </a:rPr>
              <a:t>Train them again</a:t>
            </a:r>
          </a:p>
          <a:p>
            <a:pPr indent="-228600" lvl="0" marL="457200">
              <a:spcBef>
                <a:spcPts val="0"/>
              </a:spcBef>
              <a:buClr>
                <a:srgbClr val="F3F3F3"/>
              </a:buClr>
            </a:pPr>
            <a:r>
              <a:rPr lang="en">
                <a:solidFill>
                  <a:srgbClr val="F3F3F3"/>
                </a:solidFill>
              </a:rPr>
              <a:t>OMG, you just got a bunch of new developers! Train again!</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ctrTitle"/>
          </p:nvPr>
        </p:nvSpPr>
        <p:spPr>
          <a:xfrm>
            <a:off x="311700" y="480575"/>
            <a:ext cx="8520600" cy="792600"/>
          </a:xfrm>
          <a:prstGeom prst="rect">
            <a:avLst/>
          </a:prstGeom>
        </p:spPr>
        <p:txBody>
          <a:bodyPr anchorCtr="0" anchor="b" bIns="91425" lIns="91425" rIns="91425" tIns="91425">
            <a:noAutofit/>
          </a:bodyPr>
          <a:lstStyle/>
          <a:p>
            <a:pPr lvl="0">
              <a:spcBef>
                <a:spcPts val="0"/>
              </a:spcBef>
              <a:buNone/>
            </a:pPr>
            <a:r>
              <a:rPr lang="en" sz="4800"/>
              <a:t>Changing hearts and minds</a:t>
            </a:r>
          </a:p>
        </p:txBody>
      </p:sp>
      <p:sp>
        <p:nvSpPr>
          <p:cNvPr id="210" name="Shape 210"/>
          <p:cNvSpPr txBox="1"/>
          <p:nvPr>
            <p:ph idx="1" type="subTitle"/>
          </p:nvPr>
        </p:nvSpPr>
        <p:spPr>
          <a:xfrm>
            <a:off x="311700" y="1504400"/>
            <a:ext cx="8520600" cy="792600"/>
          </a:xfrm>
          <a:prstGeom prst="rect">
            <a:avLst/>
          </a:prstGeom>
        </p:spPr>
        <p:txBody>
          <a:bodyPr anchorCtr="0" anchor="t" bIns="91425" lIns="91425" rIns="91425" tIns="91425">
            <a:noAutofit/>
          </a:bodyPr>
          <a:lstStyle/>
          <a:p>
            <a:pPr lvl="0">
              <a:spcBef>
                <a:spcPts val="0"/>
              </a:spcBef>
              <a:buNone/>
            </a:pPr>
            <a:r>
              <a:rPr lang="en">
                <a:solidFill>
                  <a:srgbClr val="F3F3F3"/>
                </a:solidFill>
              </a:rPr>
              <a:t>Empathy initiative:</a:t>
            </a:r>
          </a:p>
          <a:p>
            <a:pPr indent="-228600" lvl="0" marL="457200">
              <a:spcBef>
                <a:spcPts val="0"/>
              </a:spcBef>
              <a:buClr>
                <a:srgbClr val="F3F3F3"/>
              </a:buClr>
            </a:pPr>
            <a:r>
              <a:rPr lang="en">
                <a:solidFill>
                  <a:srgbClr val="F3F3F3"/>
                </a:solidFill>
              </a:rPr>
              <a:t>Bring in an accessible technology user</a:t>
            </a:r>
          </a:p>
          <a:p>
            <a:pPr indent="-228600" lvl="0" marL="457200">
              <a:spcBef>
                <a:spcPts val="0"/>
              </a:spcBef>
              <a:buClr>
                <a:srgbClr val="F3F3F3"/>
              </a:buClr>
            </a:pPr>
            <a:r>
              <a:rPr lang="en">
                <a:solidFill>
                  <a:srgbClr val="F3F3F3"/>
                </a:solidFill>
              </a:rPr>
              <a:t>Show how AT works</a:t>
            </a:r>
          </a:p>
          <a:p>
            <a:pPr indent="-228600" lvl="0" marL="457200">
              <a:spcBef>
                <a:spcPts val="0"/>
              </a:spcBef>
              <a:buClr>
                <a:srgbClr val="F3F3F3"/>
              </a:buClr>
            </a:pPr>
            <a:r>
              <a:rPr lang="en">
                <a:solidFill>
                  <a:srgbClr val="F3F3F3"/>
                </a:solidFill>
              </a:rPr>
              <a:t>Use examples from your agency</a:t>
            </a:r>
          </a:p>
          <a:p>
            <a:pPr indent="-228600" lvl="0" marL="457200">
              <a:spcBef>
                <a:spcPts val="0"/>
              </a:spcBef>
              <a:buClr>
                <a:srgbClr val="F3F3F3"/>
              </a:buClr>
            </a:pPr>
            <a:r>
              <a:rPr lang="en">
                <a:solidFill>
                  <a:srgbClr val="F3F3F3"/>
                </a:solidFill>
              </a:rPr>
              <a:t>Put a face on accessibility</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Meet Gretchen</a:t>
            </a:r>
          </a:p>
        </p:txBody>
      </p:sp>
      <p:pic>
        <p:nvPicPr>
          <p:cNvPr descr="gmaune.jpg" id="216" name="Shape 216"/>
          <p:cNvPicPr preferRelativeResize="0"/>
          <p:nvPr/>
        </p:nvPicPr>
        <p:blipFill rotWithShape="1">
          <a:blip r:embed="rId3">
            <a:alphaModFix/>
          </a:blip>
          <a:srcRect b="0" l="21083" r="25863" t="14022"/>
          <a:stretch/>
        </p:blipFill>
        <p:spPr>
          <a:xfrm>
            <a:off x="723900" y="1143000"/>
            <a:ext cx="3035299" cy="3257550"/>
          </a:xfrm>
          <a:prstGeom prst="rect">
            <a:avLst/>
          </a:prstGeom>
          <a:noFill/>
          <a:ln>
            <a:noFill/>
          </a:ln>
        </p:spPr>
      </p:pic>
      <p:pic>
        <p:nvPicPr>
          <p:cNvPr descr="gmaune horse.jpg" id="217" name="Shape 217"/>
          <p:cNvPicPr preferRelativeResize="0"/>
          <p:nvPr/>
        </p:nvPicPr>
        <p:blipFill rotWithShape="1">
          <a:blip r:embed="rId4">
            <a:alphaModFix/>
          </a:blip>
          <a:srcRect b="0" l="24387" r="12348" t="0"/>
          <a:stretch/>
        </p:blipFill>
        <p:spPr>
          <a:xfrm>
            <a:off x="4521200" y="1168400"/>
            <a:ext cx="3670300" cy="3257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Empathy Strategy</a:t>
            </a:r>
          </a:p>
        </p:txBody>
      </p:sp>
      <p:sp>
        <p:nvSpPr>
          <p:cNvPr id="223" name="Shape 22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rgbClr val="F3F3F3"/>
                </a:solidFill>
              </a:rPr>
              <a:t>Three-part presentation:</a:t>
            </a:r>
          </a:p>
          <a:p>
            <a:pPr indent="-228600" lvl="0" marL="457200">
              <a:spcBef>
                <a:spcPts val="0"/>
              </a:spcBef>
              <a:buClr>
                <a:srgbClr val="F3F3F3"/>
              </a:buClr>
            </a:pPr>
            <a:r>
              <a:rPr lang="en">
                <a:solidFill>
                  <a:srgbClr val="F3F3F3"/>
                </a:solidFill>
              </a:rPr>
              <a:t>How a blind person uses a computer and browser.</a:t>
            </a:r>
          </a:p>
          <a:p>
            <a:pPr indent="-228600" lvl="0" marL="457200">
              <a:spcBef>
                <a:spcPts val="0"/>
              </a:spcBef>
              <a:buClr>
                <a:srgbClr val="F3F3F3"/>
              </a:buClr>
            </a:pPr>
            <a:r>
              <a:rPr lang="en">
                <a:solidFill>
                  <a:srgbClr val="F3F3F3"/>
                </a:solidFill>
              </a:rPr>
              <a:t>How PDFs are generally awful.</a:t>
            </a:r>
          </a:p>
          <a:p>
            <a:pPr indent="-228600" lvl="0" marL="457200">
              <a:spcBef>
                <a:spcPts val="0"/>
              </a:spcBef>
              <a:buClr>
                <a:srgbClr val="F3F3F3"/>
              </a:buClr>
            </a:pPr>
            <a:r>
              <a:rPr lang="en">
                <a:solidFill>
                  <a:srgbClr val="F3F3F3"/>
                </a:solidFill>
              </a:rPr>
              <a:t>How participants can make improvements right now. </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Tailored to the audience</a:t>
            </a:r>
          </a:p>
        </p:txBody>
      </p:sp>
      <p:sp>
        <p:nvSpPr>
          <p:cNvPr id="229" name="Shape 229"/>
          <p:cNvSpPr txBox="1"/>
          <p:nvPr>
            <p:ph idx="1" type="body"/>
          </p:nvPr>
        </p:nvSpPr>
        <p:spPr>
          <a:xfrm>
            <a:off x="365950" y="1161500"/>
            <a:ext cx="8520600" cy="3416400"/>
          </a:xfrm>
          <a:prstGeom prst="rect">
            <a:avLst/>
          </a:prstGeom>
        </p:spPr>
        <p:txBody>
          <a:bodyPr anchorCtr="0" anchor="t" bIns="91425" lIns="91425" rIns="91425" tIns="91425">
            <a:noAutofit/>
          </a:bodyPr>
          <a:lstStyle/>
          <a:p>
            <a:pPr indent="-228600" lvl="0" marL="457200">
              <a:spcBef>
                <a:spcPts val="0"/>
              </a:spcBef>
              <a:buClr>
                <a:srgbClr val="F3F3F3"/>
              </a:buClr>
            </a:pPr>
            <a:r>
              <a:rPr lang="en">
                <a:solidFill>
                  <a:srgbClr val="F3F3F3"/>
                </a:solidFill>
              </a:rPr>
              <a:t>Content contributors </a:t>
            </a:r>
          </a:p>
          <a:p>
            <a:pPr indent="-228600" lvl="0" marL="457200">
              <a:spcBef>
                <a:spcPts val="0"/>
              </a:spcBef>
              <a:buClr>
                <a:srgbClr val="F3F3F3"/>
              </a:buClr>
            </a:pPr>
            <a:r>
              <a:rPr lang="en">
                <a:solidFill>
                  <a:srgbClr val="F3F3F3"/>
                </a:solidFill>
              </a:rPr>
              <a:t>Developers</a:t>
            </a:r>
          </a:p>
          <a:p>
            <a:pPr indent="-228600" lvl="0" marL="457200">
              <a:spcBef>
                <a:spcPts val="0"/>
              </a:spcBef>
              <a:buClr>
                <a:srgbClr val="F3F3F3"/>
              </a:buClr>
            </a:pPr>
            <a:r>
              <a:rPr lang="en">
                <a:solidFill>
                  <a:srgbClr val="F3F3F3"/>
                </a:solidFill>
              </a:rPr>
              <a:t>App developers</a:t>
            </a:r>
          </a:p>
        </p:txBody>
      </p:sp>
      <p:pic>
        <p:nvPicPr>
          <p:cNvPr descr="gmaune startrek.jpg" id="230" name="Shape 230"/>
          <p:cNvPicPr preferRelativeResize="0"/>
          <p:nvPr/>
        </p:nvPicPr>
        <p:blipFill rotWithShape="1">
          <a:blip r:embed="rId3">
            <a:alphaModFix/>
          </a:blip>
          <a:srcRect b="17749" l="5136" r="13721" t="0"/>
          <a:stretch/>
        </p:blipFill>
        <p:spPr>
          <a:xfrm>
            <a:off x="5366453" y="790350"/>
            <a:ext cx="2344271" cy="3180049"/>
          </a:xfrm>
          <a:prstGeom prst="rect">
            <a:avLst/>
          </a:prstGeom>
          <a:noFill/>
          <a:ln>
            <a:noFill/>
          </a:ln>
        </p:spPr>
      </p:pic>
      <p:sp>
        <p:nvSpPr>
          <p:cNvPr id="231" name="Shape 231"/>
          <p:cNvSpPr txBox="1"/>
          <p:nvPr/>
        </p:nvSpPr>
        <p:spPr>
          <a:xfrm>
            <a:off x="5307475" y="3970400"/>
            <a:ext cx="1536600" cy="607500"/>
          </a:xfrm>
          <a:prstGeom prst="rect">
            <a:avLst/>
          </a:prstGeom>
          <a:noFill/>
          <a:ln>
            <a:noFill/>
          </a:ln>
        </p:spPr>
        <p:txBody>
          <a:bodyPr anchorCtr="0" anchor="t" bIns="91425" lIns="91425" rIns="91425" tIns="91425">
            <a:noAutofit/>
          </a:bodyPr>
          <a:lstStyle/>
          <a:p>
            <a:pPr lvl="0">
              <a:spcBef>
                <a:spcPts val="0"/>
              </a:spcBef>
              <a:buNone/>
            </a:pPr>
            <a:r>
              <a:rPr lang="en" sz="1000">
                <a:solidFill>
                  <a:srgbClr val="F3F3F3"/>
                </a:solidFill>
              </a:rPr>
              <a:t>Total nerd credentials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type="title"/>
          </p:nvPr>
        </p:nvSpPr>
        <p:spPr>
          <a:xfrm>
            <a:off x="311700" y="445025"/>
            <a:ext cx="8520600" cy="572700"/>
          </a:xfrm>
          <a:prstGeom prst="rect">
            <a:avLst/>
          </a:prstGeom>
          <a:ln>
            <a:noFill/>
          </a:ln>
        </p:spPr>
        <p:txBody>
          <a:bodyPr anchorCtr="0" anchor="t" bIns="91425" lIns="91425" rIns="91425" tIns="91425">
            <a:noAutofit/>
          </a:bodyPr>
          <a:lstStyle/>
          <a:p>
            <a:pPr lvl="0">
              <a:spcBef>
                <a:spcPts val="0"/>
              </a:spcBef>
              <a:buClr>
                <a:schemeClr val="dk1"/>
              </a:buClr>
              <a:buSzPct val="39285"/>
              <a:buFont typeface="Arial"/>
              <a:buNone/>
            </a:pPr>
            <a:r>
              <a:rPr lang="en"/>
              <a:t>Relevant Examples</a:t>
            </a:r>
          </a:p>
        </p:txBody>
      </p:sp>
      <p:sp>
        <p:nvSpPr>
          <p:cNvPr id="237" name="Shape 23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a:spcBef>
                <a:spcPts val="0"/>
              </a:spcBef>
              <a:buClr>
                <a:srgbClr val="F3F3F3"/>
              </a:buClr>
            </a:pPr>
            <a:r>
              <a:rPr lang="en">
                <a:solidFill>
                  <a:srgbClr val="F3F3F3"/>
                </a:solidFill>
              </a:rPr>
              <a:t>Demonstrate a screen reader</a:t>
            </a:r>
          </a:p>
          <a:p>
            <a:pPr indent="-228600" lvl="0" marL="457200">
              <a:spcBef>
                <a:spcPts val="0"/>
              </a:spcBef>
              <a:buClr>
                <a:srgbClr val="F3F3F3"/>
              </a:buClr>
            </a:pPr>
            <a:r>
              <a:rPr lang="en">
                <a:solidFill>
                  <a:srgbClr val="F3F3F3"/>
                </a:solidFill>
              </a:rPr>
              <a:t>Demonstrate web pages, PDFs, and Word docs, using examples from our agency</a:t>
            </a:r>
          </a:p>
          <a:p>
            <a:pPr indent="-228600" lvl="0" marL="457200">
              <a:spcBef>
                <a:spcPts val="0"/>
              </a:spcBef>
              <a:buClr>
                <a:srgbClr val="F3F3F3"/>
              </a:buClr>
            </a:pPr>
            <a:r>
              <a:rPr lang="en">
                <a:solidFill>
                  <a:srgbClr val="F3F3F3"/>
                </a:solidFill>
              </a:rPr>
              <a:t>Give users 4 take-away tips for improving Word accessibility </a:t>
            </a:r>
            <a:r>
              <a:rPr b="1" lang="en">
                <a:solidFill>
                  <a:srgbClr val="F3F3F3"/>
                </a:solidFill>
              </a:rPr>
              <a:t>immediately</a:t>
            </a:r>
            <a:r>
              <a:rPr lang="en">
                <a:solidFill>
                  <a:srgbClr val="F3F3F3"/>
                </a:solidFill>
              </a:rPr>
              <a:t>.</a:t>
            </a:r>
          </a:p>
        </p:txBody>
      </p:sp>
      <p:pic>
        <p:nvPicPr>
          <p:cNvPr id="238" name="Shape 238"/>
          <p:cNvPicPr preferRelativeResize="0"/>
          <p:nvPr/>
        </p:nvPicPr>
        <p:blipFill>
          <a:blip r:embed="rId3">
            <a:alphaModFix/>
          </a:blip>
          <a:stretch>
            <a:fillRect/>
          </a:stretch>
        </p:blipFill>
        <p:spPr>
          <a:xfrm>
            <a:off x="645762" y="2590800"/>
            <a:ext cx="2562225" cy="1905000"/>
          </a:xfrm>
          <a:prstGeom prst="rect">
            <a:avLst/>
          </a:prstGeom>
          <a:noFill/>
          <a:ln>
            <a:noFill/>
          </a:ln>
        </p:spPr>
      </p:pic>
      <p:pic>
        <p:nvPicPr>
          <p:cNvPr descr="NatConJulyAug2016.jpg" id="239" name="Shape 239"/>
          <p:cNvPicPr preferRelativeResize="0"/>
          <p:nvPr/>
        </p:nvPicPr>
        <p:blipFill>
          <a:blip r:embed="rId4">
            <a:alphaModFix/>
          </a:blip>
          <a:stretch>
            <a:fillRect/>
          </a:stretch>
        </p:blipFill>
        <p:spPr>
          <a:xfrm>
            <a:off x="3323200" y="2590800"/>
            <a:ext cx="2533650" cy="1905000"/>
          </a:xfrm>
          <a:prstGeom prst="rect">
            <a:avLst/>
          </a:prstGeom>
          <a:noFill/>
          <a:ln>
            <a:noFill/>
          </a:ln>
        </p:spPr>
      </p:pic>
      <p:pic>
        <p:nvPicPr>
          <p:cNvPr descr="word1.jpg" id="240" name="Shape 240"/>
          <p:cNvPicPr preferRelativeResize="0"/>
          <p:nvPr/>
        </p:nvPicPr>
        <p:blipFill>
          <a:blip r:embed="rId5">
            <a:alphaModFix/>
          </a:blip>
          <a:stretch>
            <a:fillRect/>
          </a:stretch>
        </p:blipFill>
        <p:spPr>
          <a:xfrm>
            <a:off x="5972050" y="2585325"/>
            <a:ext cx="2571750" cy="1905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Resources</a:t>
            </a:r>
          </a:p>
        </p:txBody>
      </p:sp>
      <p:sp>
        <p:nvSpPr>
          <p:cNvPr id="246" name="Shape 246"/>
          <p:cNvSpPr txBox="1"/>
          <p:nvPr>
            <p:ph idx="1" type="body"/>
          </p:nvPr>
        </p:nvSpPr>
        <p:spPr>
          <a:xfrm>
            <a:off x="311700" y="923875"/>
            <a:ext cx="8520600" cy="3416400"/>
          </a:xfrm>
          <a:prstGeom prst="rect">
            <a:avLst/>
          </a:prstGeom>
        </p:spPr>
        <p:txBody>
          <a:bodyPr anchorCtr="0" anchor="t" bIns="91425" lIns="91425" rIns="91425" tIns="91425">
            <a:noAutofit/>
          </a:bodyPr>
          <a:lstStyle/>
          <a:p>
            <a:pPr lvl="0">
              <a:spcBef>
                <a:spcPts val="0"/>
              </a:spcBef>
              <a:buNone/>
            </a:pPr>
            <a:r>
              <a:rPr lang="en">
                <a:solidFill>
                  <a:srgbClr val="F3F3F3"/>
                </a:solidFill>
              </a:rPr>
              <a:t>HTML validator</a:t>
            </a:r>
          </a:p>
          <a:p>
            <a:pPr indent="-228600" lvl="0" marL="457200">
              <a:spcBef>
                <a:spcPts val="0"/>
              </a:spcBef>
              <a:buClr>
                <a:srgbClr val="F3F3F3"/>
              </a:buClr>
            </a:pPr>
            <a:r>
              <a:rPr lang="en">
                <a:solidFill>
                  <a:srgbClr val="F3F3F3"/>
                </a:solidFill>
              </a:rPr>
              <a:t>Chrome HTML validator (also available for Firefox)</a:t>
            </a:r>
          </a:p>
          <a:p>
            <a:pPr indent="-228600" lvl="0" marL="457200" rtl="0">
              <a:spcBef>
                <a:spcPts val="0"/>
              </a:spcBef>
              <a:buClr>
                <a:srgbClr val="F3F3F3"/>
              </a:buClr>
            </a:pPr>
            <a:r>
              <a:rPr lang="en">
                <a:solidFill>
                  <a:srgbClr val="F3F3F3"/>
                </a:solidFill>
              </a:rPr>
              <a:t>Web Developer Toolbar (Firefox, with a Chrome port)</a:t>
            </a:r>
          </a:p>
          <a:p>
            <a:pPr lvl="0">
              <a:spcBef>
                <a:spcPts val="0"/>
              </a:spcBef>
              <a:buNone/>
            </a:pPr>
            <a:r>
              <a:rPr lang="en">
                <a:solidFill>
                  <a:srgbClr val="F3F3F3"/>
                </a:solidFill>
              </a:rPr>
              <a:t>Color Contrast</a:t>
            </a:r>
          </a:p>
          <a:p>
            <a:pPr indent="-228600" lvl="0" marL="457200" rtl="0">
              <a:spcBef>
                <a:spcPts val="0"/>
              </a:spcBef>
              <a:buClr>
                <a:srgbClr val="F3F3F3"/>
              </a:buClr>
            </a:pPr>
            <a:r>
              <a:rPr lang="en">
                <a:solidFill>
                  <a:srgbClr val="F3F3F3"/>
                </a:solidFill>
              </a:rPr>
              <a:t>http://contrast-finder.tanaguru.com/</a:t>
            </a:r>
          </a:p>
          <a:p>
            <a:pPr lvl="0" rtl="0">
              <a:spcBef>
                <a:spcPts val="0"/>
              </a:spcBef>
              <a:buNone/>
            </a:pPr>
            <a:r>
              <a:rPr lang="en">
                <a:solidFill>
                  <a:srgbClr val="F3F3F3"/>
                </a:solidFill>
              </a:rPr>
              <a:t>Accessibility:</a:t>
            </a:r>
          </a:p>
          <a:p>
            <a:pPr indent="-228600" lvl="0" marL="457200">
              <a:spcBef>
                <a:spcPts val="0"/>
              </a:spcBef>
              <a:buClr>
                <a:srgbClr val="F3F3F3"/>
              </a:buClr>
            </a:pPr>
            <a:r>
              <a:rPr lang="en">
                <a:solidFill>
                  <a:srgbClr val="F3F3F3"/>
                </a:solidFill>
              </a:rPr>
              <a:t>WAVE toolbar for Chrome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ctrTitle"/>
          </p:nvPr>
        </p:nvSpPr>
        <p:spPr>
          <a:xfrm>
            <a:off x="311708" y="744575"/>
            <a:ext cx="8520600" cy="1008000"/>
          </a:xfrm>
          <a:prstGeom prst="rect">
            <a:avLst/>
          </a:prstGeom>
        </p:spPr>
        <p:txBody>
          <a:bodyPr anchorCtr="0" anchor="t" bIns="91425" lIns="91425" rIns="91425" tIns="91425">
            <a:noAutofit/>
          </a:bodyPr>
          <a:lstStyle/>
          <a:p>
            <a:pPr lvl="0" rtl="0" algn="l">
              <a:spcBef>
                <a:spcPts val="0"/>
              </a:spcBef>
              <a:buNone/>
            </a:pPr>
            <a:r>
              <a:rPr lang="en" sz="3600"/>
              <a:t>About Me</a:t>
            </a:r>
          </a:p>
        </p:txBody>
      </p:sp>
      <p:sp>
        <p:nvSpPr>
          <p:cNvPr id="72" name="Shape 72"/>
          <p:cNvSpPr txBox="1"/>
          <p:nvPr>
            <p:ph idx="1" type="subTitle"/>
          </p:nvPr>
        </p:nvSpPr>
        <p:spPr>
          <a:xfrm>
            <a:off x="181050" y="1653825"/>
            <a:ext cx="8520600" cy="792600"/>
          </a:xfrm>
          <a:prstGeom prst="rect">
            <a:avLst/>
          </a:prstGeom>
        </p:spPr>
        <p:txBody>
          <a:bodyPr anchorCtr="0" anchor="t" bIns="91425" lIns="91425" rIns="91425" tIns="91425">
            <a:noAutofit/>
          </a:bodyPr>
          <a:lstStyle/>
          <a:p>
            <a:pPr indent="-228600" lvl="0" marL="457200">
              <a:spcBef>
                <a:spcPts val="0"/>
              </a:spcBef>
              <a:buClr>
                <a:srgbClr val="FFFFFF"/>
              </a:buClr>
            </a:pPr>
            <a:r>
              <a:rPr lang="en">
                <a:solidFill>
                  <a:srgbClr val="FFFFFF"/>
                </a:solidFill>
              </a:rPr>
              <a:t>I started working on government web in 1996 </a:t>
            </a:r>
          </a:p>
          <a:p>
            <a:pPr indent="-228600" lvl="0" marL="457200" rtl="0">
              <a:spcBef>
                <a:spcPts val="0"/>
              </a:spcBef>
              <a:buClr>
                <a:srgbClr val="FFFFFF"/>
              </a:buClr>
            </a:pPr>
            <a:r>
              <a:rPr lang="en">
                <a:solidFill>
                  <a:srgbClr val="FFFFFF"/>
                </a:solidFill>
              </a:rPr>
              <a:t>I embrace standards.</a:t>
            </a:r>
          </a:p>
          <a:p>
            <a:pPr indent="-228600" lvl="0" marL="457200" rtl="0">
              <a:spcBef>
                <a:spcPts val="0"/>
              </a:spcBef>
              <a:buClr>
                <a:srgbClr val="FFFFFF"/>
              </a:buClr>
            </a:pPr>
            <a:r>
              <a:rPr lang="en">
                <a:solidFill>
                  <a:srgbClr val="FFFFFF"/>
                </a:solidFill>
              </a:rPr>
              <a:t>I have friends and family who are blind, deaf, autistic, color-blind, and paralyzed. </a:t>
            </a:r>
          </a:p>
          <a:p>
            <a:pPr indent="-228600" lvl="0" marL="457200">
              <a:spcBef>
                <a:spcPts val="0"/>
              </a:spcBef>
              <a:buClr>
                <a:srgbClr val="FFFFFF"/>
              </a:buClr>
            </a:pPr>
            <a:r>
              <a:rPr lang="en">
                <a:solidFill>
                  <a:srgbClr val="FFFFFF"/>
                </a:solidFill>
              </a:rPr>
              <a:t>I can also talk about bicycles and bourbon.</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Questions?</a:t>
            </a:r>
          </a:p>
        </p:txBody>
      </p:sp>
      <p:sp>
        <p:nvSpPr>
          <p:cNvPr id="252" name="Shape 252"/>
          <p:cNvSpPr txBox="1"/>
          <p:nvPr>
            <p:ph idx="1" type="body"/>
          </p:nvPr>
        </p:nvSpPr>
        <p:spPr>
          <a:xfrm>
            <a:off x="311700" y="3378200"/>
            <a:ext cx="8520600" cy="657300"/>
          </a:xfrm>
          <a:prstGeom prst="rect">
            <a:avLst/>
          </a:prstGeom>
        </p:spPr>
        <p:txBody>
          <a:bodyPr anchorCtr="0" anchor="t" bIns="91425" lIns="91425" rIns="91425" tIns="91425">
            <a:noAutofit/>
          </a:bodyPr>
          <a:lstStyle/>
          <a:p>
            <a:pPr lvl="0" rtl="0">
              <a:spcBef>
                <a:spcPts val="0"/>
              </a:spcBef>
              <a:buNone/>
            </a:pPr>
            <a:r>
              <a:rPr lang="en"/>
              <a:t>Kevin.Lanahan@mdc.mo.gov</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Sources</a:t>
            </a:r>
          </a:p>
        </p:txBody>
      </p:sp>
      <p:sp>
        <p:nvSpPr>
          <p:cNvPr id="258" name="Shape 258"/>
          <p:cNvSpPr txBox="1"/>
          <p:nvPr>
            <p:ph idx="1" type="body"/>
          </p:nvPr>
        </p:nvSpPr>
        <p:spPr>
          <a:xfrm>
            <a:off x="246450" y="1094625"/>
            <a:ext cx="8520600" cy="6573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3"/>
              </a:rPr>
              <a:t>http://www.afb.org/info/blindness-statistics/state-specific-statistical-information/missouri/235</a:t>
            </a:r>
          </a:p>
          <a:p>
            <a:pPr lvl="0">
              <a:spcBef>
                <a:spcPts val="0"/>
              </a:spcBef>
              <a:buNone/>
            </a:pPr>
            <a:r>
              <a:rPr lang="en" u="sng">
                <a:solidFill>
                  <a:schemeClr val="hlink"/>
                </a:solidFill>
                <a:hlinkClick r:id="rId4"/>
              </a:rPr>
              <a:t>http://libguides.gallaudet.edu/content.php?pid=119476&amp;sid=1029190</a:t>
            </a:r>
          </a:p>
          <a:p>
            <a:pPr lvl="0">
              <a:spcBef>
                <a:spcPts val="0"/>
              </a:spcBef>
              <a:buNone/>
            </a:pPr>
            <a:r>
              <a:rPr lang="en" u="sng">
                <a:solidFill>
                  <a:schemeClr val="hlink"/>
                </a:solidFill>
                <a:hlinkClick r:id="rId5"/>
              </a:rPr>
              <a:t>http://www.disabilitystatistics.org/StatusReports/2013-PDF/2013-StatusReport_MO.pdf</a:t>
            </a:r>
          </a:p>
          <a:p>
            <a:pPr lvl="0">
              <a:spcBef>
                <a:spcPts val="0"/>
              </a:spcBef>
              <a:buNone/>
            </a:pPr>
            <a:r>
              <a:t/>
            </a:r>
            <a:endParaRPr/>
          </a:p>
          <a:p>
            <a:pPr lvl="0" rt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ctrTitle"/>
          </p:nvPr>
        </p:nvSpPr>
        <p:spPr>
          <a:xfrm>
            <a:off x="311700" y="744575"/>
            <a:ext cx="8520600" cy="973800"/>
          </a:xfrm>
          <a:prstGeom prst="rect">
            <a:avLst/>
          </a:prstGeom>
        </p:spPr>
        <p:txBody>
          <a:bodyPr anchorCtr="0" anchor="b" bIns="91425" lIns="91425" rIns="91425" tIns="91425">
            <a:noAutofit/>
          </a:bodyPr>
          <a:lstStyle/>
          <a:p>
            <a:pPr lvl="0">
              <a:spcBef>
                <a:spcPts val="0"/>
              </a:spcBef>
              <a:buNone/>
            </a:pPr>
            <a:r>
              <a:rPr lang="en"/>
              <a:t>Quick Survey</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ctrTitle"/>
          </p:nvPr>
        </p:nvSpPr>
        <p:spPr>
          <a:xfrm>
            <a:off x="242400" y="228600"/>
            <a:ext cx="8520600" cy="2052600"/>
          </a:xfrm>
          <a:prstGeom prst="rect">
            <a:avLst/>
          </a:prstGeom>
        </p:spPr>
        <p:txBody>
          <a:bodyPr anchorCtr="0" anchor="b" bIns="91425" lIns="91425" rIns="91425" tIns="91425">
            <a:noAutofit/>
          </a:bodyPr>
          <a:lstStyle/>
          <a:p>
            <a:pPr lvl="0">
              <a:spcBef>
                <a:spcPts val="0"/>
              </a:spcBef>
              <a:buNone/>
            </a:pPr>
            <a:r>
              <a:rPr lang="en"/>
              <a:t>Everybody has a disability... or will.</a:t>
            </a:r>
          </a:p>
        </p:txBody>
      </p:sp>
      <p:pic>
        <p:nvPicPr>
          <p:cNvPr descr="right hand in cast.jpg" id="83" name="Shape 83"/>
          <p:cNvPicPr preferRelativeResize="0"/>
          <p:nvPr/>
        </p:nvPicPr>
        <p:blipFill>
          <a:blip r:embed="rId3">
            <a:alphaModFix/>
          </a:blip>
          <a:stretch>
            <a:fillRect/>
          </a:stretch>
        </p:blipFill>
        <p:spPr>
          <a:xfrm>
            <a:off x="2762578" y="2346150"/>
            <a:ext cx="2581548" cy="1768650"/>
          </a:xfrm>
          <a:prstGeom prst="rect">
            <a:avLst/>
          </a:prstGeom>
          <a:noFill/>
          <a:ln>
            <a:noFill/>
          </a:ln>
        </p:spPr>
      </p:pic>
      <p:pic>
        <p:nvPicPr>
          <p:cNvPr descr="2012-05-04 22.16.08.jpg" id="84" name="Shape 84"/>
          <p:cNvPicPr preferRelativeResize="0"/>
          <p:nvPr/>
        </p:nvPicPr>
        <p:blipFill rotWithShape="1">
          <a:blip r:embed="rId4">
            <a:alphaModFix/>
          </a:blip>
          <a:srcRect b="13926" l="10745" r="8" t="18074"/>
          <a:stretch/>
        </p:blipFill>
        <p:spPr>
          <a:xfrm>
            <a:off x="1219199" y="2346149"/>
            <a:ext cx="1556688" cy="1768651"/>
          </a:xfrm>
          <a:prstGeom prst="rect">
            <a:avLst/>
          </a:prstGeom>
          <a:noFill/>
          <a:ln>
            <a:noFill/>
          </a:ln>
        </p:spPr>
      </p:pic>
      <p:pic>
        <p:nvPicPr>
          <p:cNvPr descr="eyepatch_escape11.jpg" id="85" name="Shape 85"/>
          <p:cNvPicPr preferRelativeResize="0"/>
          <p:nvPr/>
        </p:nvPicPr>
        <p:blipFill>
          <a:blip r:embed="rId5">
            <a:alphaModFix/>
          </a:blip>
          <a:stretch>
            <a:fillRect/>
          </a:stretch>
        </p:blipFill>
        <p:spPr>
          <a:xfrm>
            <a:off x="5306951" y="2346149"/>
            <a:ext cx="2617848" cy="1768650"/>
          </a:xfrm>
          <a:prstGeom prst="rect">
            <a:avLst/>
          </a:prstGeom>
          <a:noFill/>
          <a:ln>
            <a:noFill/>
          </a:ln>
        </p:spPr>
      </p:pic>
      <p:sp>
        <p:nvSpPr>
          <p:cNvPr id="86" name="Shape 86"/>
          <p:cNvSpPr txBox="1"/>
          <p:nvPr/>
        </p:nvSpPr>
        <p:spPr>
          <a:xfrm>
            <a:off x="3557150" y="1650425"/>
            <a:ext cx="953400" cy="1434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Missouri stats</a:t>
            </a:r>
          </a:p>
        </p:txBody>
      </p:sp>
      <p:sp>
        <p:nvSpPr>
          <p:cNvPr id="92" name="Shape 9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rgbClr val="F3F3F3"/>
                </a:solidFill>
              </a:rPr>
              <a:t>155,300 blind Missourians in 2014</a:t>
            </a:r>
          </a:p>
          <a:p>
            <a:pPr lvl="0">
              <a:spcBef>
                <a:spcPts val="0"/>
              </a:spcBef>
              <a:buNone/>
            </a:pPr>
            <a:r>
              <a:rPr lang="en">
                <a:solidFill>
                  <a:srgbClr val="F3F3F3"/>
                </a:solidFill>
              </a:rPr>
              <a:t>81% age 35 or older</a:t>
            </a:r>
          </a:p>
          <a:p>
            <a:pPr lvl="0">
              <a:spcBef>
                <a:spcPts val="0"/>
              </a:spcBef>
              <a:buNone/>
            </a:pPr>
            <a:r>
              <a:rPr lang="en">
                <a:solidFill>
                  <a:srgbClr val="F3F3F3"/>
                </a:solidFill>
              </a:rPr>
              <a:t>100,000 Missourians are deaf or hard-of-hearing</a:t>
            </a:r>
          </a:p>
          <a:p>
            <a:pPr lvl="0">
              <a:spcBef>
                <a:spcPts val="0"/>
              </a:spcBef>
              <a:buNone/>
            </a:pPr>
            <a:r>
              <a:rPr lang="en">
                <a:solidFill>
                  <a:srgbClr val="F3F3F3"/>
                </a:solidFill>
              </a:rPr>
              <a:t>In 2013, 838,300, or 14%, of Missourians classified themselves as “disabled”</a:t>
            </a:r>
          </a:p>
          <a:p>
            <a:pPr lvl="0">
              <a:spcBef>
                <a:spcPts val="0"/>
              </a:spcBef>
              <a:buNone/>
            </a:pPr>
            <a:r>
              <a:rPr lang="en">
                <a:solidFill>
                  <a:srgbClr val="F3F3F3"/>
                </a:solidFill>
              </a:rPr>
              <a:t>34% of them are employed.</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311700" y="587675"/>
            <a:ext cx="8520600" cy="1851600"/>
          </a:xfrm>
          <a:prstGeom prst="rect">
            <a:avLst/>
          </a:prstGeom>
        </p:spPr>
        <p:txBody>
          <a:bodyPr anchorCtr="0" anchor="t" bIns="91425" lIns="91425" rIns="91425" tIns="91425">
            <a:noAutofit/>
          </a:bodyPr>
          <a:lstStyle/>
          <a:p>
            <a:pPr lvl="0">
              <a:spcBef>
                <a:spcPts val="0"/>
              </a:spcBef>
              <a:buNone/>
            </a:pPr>
            <a:r>
              <a:rPr lang="en"/>
              <a:t>Your sites need to be accessible</a:t>
            </a:r>
          </a:p>
        </p:txBody>
      </p:sp>
      <p:sp>
        <p:nvSpPr>
          <p:cNvPr id="98" name="Shape 98"/>
          <p:cNvSpPr txBox="1"/>
          <p:nvPr>
            <p:ph idx="1" type="body"/>
          </p:nvPr>
        </p:nvSpPr>
        <p:spPr>
          <a:xfrm>
            <a:off x="231700" y="1295400"/>
            <a:ext cx="8520600" cy="2264400"/>
          </a:xfrm>
          <a:prstGeom prst="rect">
            <a:avLst/>
          </a:prstGeom>
        </p:spPr>
        <p:txBody>
          <a:bodyPr anchorCtr="0" anchor="t" bIns="91425" lIns="91425" rIns="91425" tIns="91425">
            <a:noAutofit/>
          </a:bodyPr>
          <a:lstStyle/>
          <a:p>
            <a:pPr indent="-228600" lvl="0" marL="457200">
              <a:spcBef>
                <a:spcPts val="0"/>
              </a:spcBef>
              <a:buClr>
                <a:srgbClr val="FFFFFF"/>
              </a:buClr>
            </a:pPr>
            <a:r>
              <a:rPr lang="en">
                <a:solidFill>
                  <a:srgbClr val="FFFFFF"/>
                </a:solidFill>
              </a:rPr>
              <a:t>But it’s hard. </a:t>
            </a:r>
          </a:p>
          <a:p>
            <a:pPr indent="-228600" lvl="0" marL="457200">
              <a:spcBef>
                <a:spcPts val="0"/>
              </a:spcBef>
              <a:buClr>
                <a:srgbClr val="FFFFFF"/>
              </a:buClr>
            </a:pPr>
            <a:r>
              <a:rPr lang="en">
                <a:solidFill>
                  <a:srgbClr val="FFFFFF"/>
                </a:solidFill>
              </a:rPr>
              <a:t>I’m not sure how. </a:t>
            </a:r>
          </a:p>
          <a:p>
            <a:pPr indent="-228600" lvl="0" marL="457200">
              <a:spcBef>
                <a:spcPts val="0"/>
              </a:spcBef>
              <a:buClr>
                <a:srgbClr val="FFFFFF"/>
              </a:buClr>
            </a:pPr>
            <a:r>
              <a:rPr lang="en">
                <a:solidFill>
                  <a:srgbClr val="FFFFFF"/>
                </a:solidFill>
              </a:rPr>
              <a:t>My boss won’t let me.</a:t>
            </a:r>
          </a:p>
          <a:p>
            <a:pPr indent="-228600" lvl="0" marL="457200" rtl="0">
              <a:spcBef>
                <a:spcPts val="0"/>
              </a:spcBef>
              <a:buClr>
                <a:srgbClr val="FFFFFF"/>
              </a:buClr>
            </a:pPr>
            <a:r>
              <a:rPr lang="en">
                <a:solidFill>
                  <a:srgbClr val="FFFFFF"/>
                </a:solidFill>
              </a:rPr>
              <a:t>My developers don’t understand.</a:t>
            </a:r>
          </a:p>
          <a:p>
            <a:pPr indent="-228600" lvl="0" marL="457200">
              <a:spcBef>
                <a:spcPts val="0"/>
              </a:spcBef>
              <a:buClr>
                <a:srgbClr val="FFFFFF"/>
              </a:buClr>
            </a:pPr>
            <a:r>
              <a:rPr lang="en">
                <a:solidFill>
                  <a:srgbClr val="FFFFFF"/>
                </a:solidFill>
              </a:rPr>
              <a:t>It limits my design decisions.</a:t>
            </a:r>
          </a:p>
          <a:p>
            <a:pPr lvl="0">
              <a:spcBef>
                <a:spcPts val="0"/>
              </a:spcBef>
              <a:buNone/>
            </a:pPr>
            <a:r>
              <a:t/>
            </a:r>
            <a:endParaRPr sz="28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How accessible do I need to be?</a:t>
            </a:r>
          </a:p>
          <a:p>
            <a:pPr lvl="0">
              <a:spcBef>
                <a:spcPts val="0"/>
              </a:spcBef>
              <a:buNone/>
            </a:pPr>
            <a:r>
              <a:t/>
            </a:r>
            <a:endParaRPr/>
          </a:p>
        </p:txBody>
      </p:sp>
      <p:sp>
        <p:nvSpPr>
          <p:cNvPr id="104" name="Shape 104"/>
          <p:cNvSpPr txBox="1"/>
          <p:nvPr>
            <p:ph idx="1" type="body"/>
          </p:nvPr>
        </p:nvSpPr>
        <p:spPr>
          <a:xfrm>
            <a:off x="311700" y="1166725"/>
            <a:ext cx="8520600" cy="3416400"/>
          </a:xfrm>
          <a:prstGeom prst="rect">
            <a:avLst/>
          </a:prstGeom>
        </p:spPr>
        <p:txBody>
          <a:bodyPr anchorCtr="0" anchor="t" bIns="91425" lIns="91425" rIns="91425" tIns="91425">
            <a:noAutofit/>
          </a:bodyPr>
          <a:lstStyle/>
          <a:p>
            <a:pPr lvl="0">
              <a:spcBef>
                <a:spcPts val="0"/>
              </a:spcBef>
              <a:buNone/>
            </a:pPr>
            <a:r>
              <a:rPr b="1" lang="en">
                <a:solidFill>
                  <a:srgbClr val="FFFFFF"/>
                </a:solidFill>
              </a:rPr>
              <a:t>Back-end Drupal user interface</a:t>
            </a:r>
          </a:p>
          <a:p>
            <a:pPr indent="-228600" lvl="0" marL="457200">
              <a:spcBef>
                <a:spcPts val="0"/>
              </a:spcBef>
              <a:buClr>
                <a:srgbClr val="FFFFFF"/>
              </a:buClr>
            </a:pPr>
            <a:r>
              <a:rPr lang="en">
                <a:solidFill>
                  <a:srgbClr val="FFFFFF"/>
                </a:solidFill>
              </a:rPr>
              <a:t>Drupal 7 is sort of accessible. </a:t>
            </a:r>
          </a:p>
          <a:p>
            <a:pPr indent="-228600" lvl="0" marL="457200" rtl="0">
              <a:spcBef>
                <a:spcPts val="0"/>
              </a:spcBef>
              <a:buClr>
                <a:srgbClr val="FFFFFF"/>
              </a:buClr>
            </a:pPr>
            <a:r>
              <a:rPr lang="en">
                <a:solidFill>
                  <a:srgbClr val="FFFFFF"/>
                </a:solidFill>
              </a:rPr>
              <a:t>Drupal 8 is better. </a:t>
            </a:r>
          </a:p>
          <a:p>
            <a:pPr lvl="0" rtl="0">
              <a:spcBef>
                <a:spcPts val="0"/>
              </a:spcBef>
              <a:buNone/>
            </a:pPr>
            <a:r>
              <a:rPr b="1" lang="en">
                <a:solidFill>
                  <a:srgbClr val="FFFFFF"/>
                </a:solidFill>
              </a:rPr>
              <a:t>Is my custom code accessible?</a:t>
            </a:r>
          </a:p>
          <a:p>
            <a:pPr lvl="0" rtl="0">
              <a:spcBef>
                <a:spcPts val="0"/>
              </a:spcBef>
              <a:buNone/>
            </a:pPr>
            <a:r>
              <a:rPr b="1" lang="en">
                <a:solidFill>
                  <a:srgbClr val="FFFFFF"/>
                </a:solidFill>
              </a:rPr>
              <a:t>Is my display accessible?</a:t>
            </a:r>
          </a:p>
          <a:p>
            <a:pPr lvl="0" rtl="0">
              <a:spcBef>
                <a:spcPts val="0"/>
              </a:spcBef>
              <a:buNone/>
            </a:pPr>
            <a:r>
              <a:rPr b="1" lang="en">
                <a:solidFill>
                  <a:srgbClr val="FFFFFF"/>
                </a:solidFill>
              </a:rPr>
              <a:t>Is my content accessible?</a:t>
            </a:r>
          </a:p>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600"/>
              <a:t>Ideology</a:t>
            </a:r>
            <a:r>
              <a:rPr lang="en" sz="3600"/>
              <a:t>: This is for </a:t>
            </a:r>
            <a:r>
              <a:rPr lang="en" sz="3600" u="sng"/>
              <a:t>everyone</a:t>
            </a:r>
            <a:r>
              <a:rPr lang="en" sz="3600"/>
              <a:t>. </a:t>
            </a:r>
          </a:p>
        </p:txBody>
      </p:sp>
      <p:sp>
        <p:nvSpPr>
          <p:cNvPr id="110" name="Shape 110"/>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a:spcBef>
                <a:spcPts val="0"/>
              </a:spcBef>
              <a:buClr>
                <a:srgbClr val="F3F3F3"/>
              </a:buClr>
            </a:pPr>
            <a:r>
              <a:rPr lang="en">
                <a:solidFill>
                  <a:srgbClr val="F3F3F3"/>
                </a:solidFill>
              </a:rPr>
              <a:t>We know about accessibility.</a:t>
            </a:r>
          </a:p>
          <a:p>
            <a:pPr indent="-228600" lvl="0" marL="457200">
              <a:spcBef>
                <a:spcPts val="0"/>
              </a:spcBef>
              <a:buClr>
                <a:srgbClr val="F3F3F3"/>
              </a:buClr>
            </a:pPr>
            <a:r>
              <a:rPr lang="en">
                <a:solidFill>
                  <a:srgbClr val="F3F3F3"/>
                </a:solidFill>
              </a:rPr>
              <a:t>We believe in it. </a:t>
            </a:r>
          </a:p>
          <a:p>
            <a:pPr indent="-228600" lvl="0" marL="457200">
              <a:spcBef>
                <a:spcPts val="0"/>
              </a:spcBef>
              <a:buClr>
                <a:srgbClr val="F3F3F3"/>
              </a:buClr>
            </a:pPr>
            <a:r>
              <a:rPr lang="en">
                <a:solidFill>
                  <a:srgbClr val="F3F3F3"/>
                </a:solidFill>
              </a:rPr>
              <a:t>We know it makes the internet better.</a:t>
            </a:r>
          </a:p>
          <a:p>
            <a:pPr indent="-228600" lvl="0" marL="457200">
              <a:spcBef>
                <a:spcPts val="0"/>
              </a:spcBef>
              <a:buClr>
                <a:srgbClr val="F3F3F3"/>
              </a:buClr>
            </a:pPr>
            <a:r>
              <a:rPr lang="en">
                <a:solidFill>
                  <a:srgbClr val="F3F3F3"/>
                </a:solidFill>
              </a:rPr>
              <a:t>We think everyone should do it. </a:t>
            </a:r>
          </a:p>
          <a:p>
            <a:pPr indent="-228600" lvl="0" marL="457200">
              <a:spcBef>
                <a:spcPts val="0"/>
              </a:spcBef>
              <a:buClr>
                <a:srgbClr val="F3F3F3"/>
              </a:buClr>
            </a:pPr>
            <a:r>
              <a:rPr lang="en">
                <a:solidFill>
                  <a:srgbClr val="F3F3F3"/>
                </a:solidFill>
              </a:rPr>
              <a:t>We need to change hearts and minds.</a:t>
            </a:r>
          </a:p>
          <a:p>
            <a:pPr lvl="0">
              <a:spcBef>
                <a:spcPts val="0"/>
              </a:spcBef>
              <a:buNone/>
            </a:pPr>
            <a:r>
              <a:t/>
            </a:r>
            <a:endParaRPr b="1">
              <a:solidFill>
                <a:srgbClr val="F3F3F3"/>
              </a:solidFill>
            </a:endParaRPr>
          </a:p>
          <a:p>
            <a:pPr lvl="0">
              <a:spcBef>
                <a:spcPts val="0"/>
              </a:spcBef>
              <a:buNone/>
            </a:pPr>
            <a:r>
              <a:t/>
            </a:r>
            <a:endParaRPr b="1">
              <a:solidFill>
                <a:srgbClr val="F3F3F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